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77" r:id="rId5"/>
    <p:sldId id="278" r:id="rId6"/>
    <p:sldId id="260" r:id="rId7"/>
    <p:sldId id="268" r:id="rId8"/>
    <p:sldId id="261" r:id="rId9"/>
    <p:sldId id="263" r:id="rId10"/>
    <p:sldId id="264" r:id="rId11"/>
    <p:sldId id="265" r:id="rId12"/>
    <p:sldId id="266" r:id="rId13"/>
    <p:sldId id="267" r:id="rId14"/>
    <p:sldId id="269" r:id="rId15"/>
    <p:sldId id="270" r:id="rId16"/>
    <p:sldId id="271" r:id="rId17"/>
    <p:sldId id="272" r:id="rId18"/>
    <p:sldId id="274" r:id="rId19"/>
    <p:sldId id="273" r:id="rId20"/>
    <p:sldId id="275" r:id="rId21"/>
    <p:sldId id="279"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E1961-D35E-422F-B7C4-61C1FDAE885C}" type="datetimeFigureOut">
              <a:rPr lang="en-US" smtClean="0"/>
              <a:t>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DCFF0-F180-406B-B867-47C8CC30DD78}" type="slidenum">
              <a:rPr lang="en-US" smtClean="0"/>
              <a:t>‹#›</a:t>
            </a:fld>
            <a:endParaRPr lang="en-US"/>
          </a:p>
        </p:txBody>
      </p:sp>
    </p:spTree>
    <p:extLst>
      <p:ext uri="{BB962C8B-B14F-4D97-AF65-F5344CB8AC3E}">
        <p14:creationId xmlns:p14="http://schemas.microsoft.com/office/powerpoint/2010/main" val="226108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11</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13</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14</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15</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16</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17</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18</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19</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20</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3</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21</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4</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5</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6</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7</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8</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9</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10</a:t>
            </a:fld>
            <a:endParaRPr lang="en-US"/>
          </a:p>
        </p:txBody>
      </p:sp>
    </p:spTree>
    <p:extLst>
      <p:ext uri="{BB962C8B-B14F-4D97-AF65-F5344CB8AC3E}">
        <p14:creationId xmlns:p14="http://schemas.microsoft.com/office/powerpoint/2010/main" val="367229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D798B-56DD-4770-AB18-A6D5691B604F}" type="datetime1">
              <a:rPr lang="en-US" smtClean="0"/>
              <a:t>2/14/2011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376828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0283A-4DB2-4D47-ABBA-0A073FA8236C}" type="datetime1">
              <a:rPr lang="en-US" smtClean="0"/>
              <a:t>2/14/2011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398635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403B6-5C02-448A-B9F2-9903B0C8E29F}" type="datetime1">
              <a:rPr lang="en-US" smtClean="0"/>
              <a:t>2/14/2011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428830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C1A53-3E81-4152-9609-6621CC28A38C}" type="datetime1">
              <a:rPr lang="en-US" smtClean="0"/>
              <a:t>2/14/2011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265926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E57D-EC23-4EC6-B196-A2CBDAE90AFF}" type="datetime1">
              <a:rPr lang="en-US" smtClean="0"/>
              <a:t>2/14/2011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321873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9B709F-4085-4E93-A891-80BA707BEE46}" type="datetime1">
              <a:rPr lang="en-US" smtClean="0"/>
              <a:t>2/14/2011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289290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A7271-486E-4F59-A11F-F952C07C0DF5}" type="datetime1">
              <a:rPr lang="en-US" smtClean="0"/>
              <a:t>2/14/2011</a:t>
            </a:fld>
            <a:endParaRPr lang="en-US"/>
          </a:p>
        </p:txBody>
      </p:sp>
      <p:sp>
        <p:nvSpPr>
          <p:cNvPr id="8" name="Footer Placeholder 7"/>
          <p:cNvSpPr>
            <a:spLocks noGrp="1"/>
          </p:cNvSpPr>
          <p:nvPr>
            <p:ph type="ftr" sz="quarter" idx="11"/>
          </p:nvPr>
        </p:nvSpPr>
        <p:spPr/>
        <p:txBody>
          <a:bodyPr/>
          <a:lstStyle/>
          <a:p>
            <a:r>
              <a:rPr lang="en-US" smtClean="0"/>
              <a:t>Data Communications and Network</a:t>
            </a:r>
            <a:endParaRPr lang="en-US"/>
          </a:p>
        </p:txBody>
      </p:sp>
      <p:sp>
        <p:nvSpPr>
          <p:cNvPr id="9" name="Slide Number Placeholder 8"/>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283493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235D9A-D7AE-4144-A98B-B58E21F62D95}" type="datetime1">
              <a:rPr lang="en-US" smtClean="0"/>
              <a:t>2/14/2011</a:t>
            </a:fld>
            <a:endParaRPr lang="en-US"/>
          </a:p>
        </p:txBody>
      </p:sp>
      <p:sp>
        <p:nvSpPr>
          <p:cNvPr id="4" name="Footer Placeholder 3"/>
          <p:cNvSpPr>
            <a:spLocks noGrp="1"/>
          </p:cNvSpPr>
          <p:nvPr>
            <p:ph type="ftr" sz="quarter" idx="11"/>
          </p:nvPr>
        </p:nvSpPr>
        <p:spPr/>
        <p:txBody>
          <a:bodyPr/>
          <a:lstStyle/>
          <a:p>
            <a:r>
              <a:rPr lang="en-US" smtClean="0"/>
              <a:t>Data Communications and Network</a:t>
            </a:r>
            <a:endParaRPr lang="en-US"/>
          </a:p>
        </p:txBody>
      </p:sp>
      <p:sp>
        <p:nvSpPr>
          <p:cNvPr id="5" name="Slide Number Placeholder 4"/>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94092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983BB-70E8-4EF9-BE44-42E6A6BB4274}" type="datetime1">
              <a:rPr lang="en-US" smtClean="0"/>
              <a:t>2/14/2011</a:t>
            </a:fld>
            <a:endParaRPr lang="en-US"/>
          </a:p>
        </p:txBody>
      </p:sp>
      <p:sp>
        <p:nvSpPr>
          <p:cNvPr id="3" name="Footer Placeholder 2"/>
          <p:cNvSpPr>
            <a:spLocks noGrp="1"/>
          </p:cNvSpPr>
          <p:nvPr>
            <p:ph type="ftr" sz="quarter" idx="11"/>
          </p:nvPr>
        </p:nvSpPr>
        <p:spPr/>
        <p:txBody>
          <a:bodyPr/>
          <a:lstStyle/>
          <a:p>
            <a:r>
              <a:rPr lang="en-US" smtClean="0"/>
              <a:t>Data Communications and Network</a:t>
            </a:r>
            <a:endParaRPr lang="en-US"/>
          </a:p>
        </p:txBody>
      </p:sp>
      <p:sp>
        <p:nvSpPr>
          <p:cNvPr id="4" name="Slide Number Placeholder 3"/>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14873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69C39-1143-4245-8E33-73C194CB5348}" type="datetime1">
              <a:rPr lang="en-US" smtClean="0"/>
              <a:t>2/14/2011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188359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7470D-3ECD-4EA2-823C-0E961B87836E}" type="datetime1">
              <a:rPr lang="en-US" smtClean="0"/>
              <a:t>2/14/2011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81015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A05E6-203C-45E4-A3F3-7FCC52556307}" type="datetime1">
              <a:rPr lang="en-US" smtClean="0"/>
              <a:t>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Data Communications and Network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D997-40A5-4905-B10E-124E596A99DF}" type="slidenum">
              <a:rPr lang="en-US" smtClean="0"/>
              <a:t>‹#›</a:t>
            </a:fld>
            <a:endParaRPr lang="en-US"/>
          </a:p>
        </p:txBody>
      </p:sp>
    </p:spTree>
    <p:extLst>
      <p:ext uri="{BB962C8B-B14F-4D97-AF65-F5344CB8AC3E}">
        <p14:creationId xmlns:p14="http://schemas.microsoft.com/office/powerpoint/2010/main" val="368597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0.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1.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9.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5.bin"/><Relationship Id="rId18" Type="http://schemas.openxmlformats.org/officeDocument/2006/relationships/image" Target="../media/image9.emf"/><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7.e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8.emf"/><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oleObject" Target="../embeddings/oleObject4.bin"/><Relationship Id="rId5" Type="http://schemas.openxmlformats.org/officeDocument/2006/relationships/image" Target="../media/image2.png"/><Relationship Id="rId15" Type="http://schemas.openxmlformats.org/officeDocument/2006/relationships/oleObject" Target="../embeddings/oleObject6.bin"/><Relationship Id="rId10" Type="http://schemas.openxmlformats.org/officeDocument/2006/relationships/image" Target="../media/image6.emf"/><Relationship Id="rId4" Type="http://schemas.openxmlformats.org/officeDocument/2006/relationships/image" Target="../media/image1.png"/><Relationship Id="rId9" Type="http://schemas.openxmlformats.org/officeDocument/2006/relationships/oleObject" Target="../embeddings/oleObject3.bin"/><Relationship Id="rId1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7.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Communications and Networks</a:t>
            </a:r>
          </a:p>
        </p:txBody>
      </p:sp>
      <p:sp>
        <p:nvSpPr>
          <p:cNvPr id="3" name="Subtitle 2"/>
          <p:cNvSpPr>
            <a:spLocks noGrp="1"/>
          </p:cNvSpPr>
          <p:nvPr>
            <p:ph type="subTitle" idx="1"/>
          </p:nvPr>
        </p:nvSpPr>
        <p:spPr>
          <a:xfrm>
            <a:off x="1371600" y="4953000"/>
            <a:ext cx="6400800" cy="685800"/>
          </a:xfrm>
        </p:spPr>
        <p:txBody>
          <a:bodyPr>
            <a:normAutofit fontScale="77500" lnSpcReduction="20000"/>
          </a:bodyPr>
          <a:lstStyle/>
          <a:p>
            <a:r>
              <a:rPr lang="en-US" dirty="0" smtClean="0"/>
              <a:t>Chapter 1 - Classification </a:t>
            </a:r>
            <a:r>
              <a:rPr lang="en-US" dirty="0"/>
              <a:t>of network topologies</a:t>
            </a:r>
          </a:p>
        </p:txBody>
      </p:sp>
      <p:sp>
        <p:nvSpPr>
          <p:cNvPr id="4" name="Footer Placeholder 3"/>
          <p:cNvSpPr>
            <a:spLocks noGrp="1"/>
          </p:cNvSpPr>
          <p:nvPr>
            <p:ph type="ftr" sz="quarter" idx="11"/>
          </p:nvPr>
        </p:nvSpPr>
        <p:spPr/>
        <p:txBody>
          <a:bodyPr/>
          <a:lstStyle/>
          <a:p>
            <a:r>
              <a:rPr lang="en-US" smtClean="0"/>
              <a:t>Data Communications and Network</a:t>
            </a:r>
            <a:endParaRPr lang="en-US"/>
          </a:p>
        </p:txBody>
      </p:sp>
      <p:sp>
        <p:nvSpPr>
          <p:cNvPr id="5" name="Rectangle 4"/>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pic>
        <p:nvPicPr>
          <p:cNvPr id="6" name="Picture 5" descr="D:\Department ICT\Verschiedenes\giz is  logo\gizlogo-is-de-rgb.gif"/>
          <p:cNvPicPr/>
          <p:nvPr/>
        </p:nvPicPr>
        <p:blipFill>
          <a:blip r:embed="rId2"/>
          <a:srcRect/>
          <a:stretch>
            <a:fillRect/>
          </a:stretch>
        </p:blipFill>
        <p:spPr bwMode="auto">
          <a:xfrm>
            <a:off x="457200" y="109497"/>
            <a:ext cx="2186643" cy="640596"/>
          </a:xfrm>
          <a:prstGeom prst="rect">
            <a:avLst/>
          </a:prstGeom>
          <a:noFill/>
          <a:ln w="9525">
            <a:noFill/>
            <a:miter lim="800000"/>
            <a:headEnd/>
            <a:tailEnd/>
          </a:ln>
        </p:spPr>
      </p:pic>
      <p:pic>
        <p:nvPicPr>
          <p:cNvPr id="7" name="Picture 6" descr="college20090617"/>
          <p:cNvPicPr/>
          <p:nvPr/>
        </p:nvPicPr>
        <p:blipFill>
          <a:blip r:embed="rId3"/>
          <a:srcRect/>
          <a:stretch>
            <a:fillRect/>
          </a:stretch>
        </p:blipFill>
        <p:spPr bwMode="auto">
          <a:xfrm>
            <a:off x="2643208" y="152437"/>
            <a:ext cx="1584325" cy="519157"/>
          </a:xfrm>
          <a:prstGeom prst="rect">
            <a:avLst/>
          </a:prstGeom>
          <a:noFill/>
          <a:ln w="9525">
            <a:noFill/>
            <a:miter lim="800000"/>
            <a:headEnd/>
            <a:tailEnd/>
          </a:ln>
        </p:spPr>
      </p:pic>
      <p:pic>
        <p:nvPicPr>
          <p:cNvPr id="8" name="Picture 7" descr="Z:\05 Marketing and PR\05-03 Logo, Corporate Identity\05-03_TVTC_Logo_20090609.bmp"/>
          <p:cNvPicPr/>
          <p:nvPr/>
        </p:nvPicPr>
        <p:blipFill>
          <a:blip r:embed="rId4"/>
          <a:srcRect/>
          <a:stretch>
            <a:fillRect/>
          </a:stretch>
        </p:blipFill>
        <p:spPr bwMode="auto">
          <a:xfrm>
            <a:off x="4372313" y="169346"/>
            <a:ext cx="859790" cy="592019"/>
          </a:xfrm>
          <a:prstGeom prst="rect">
            <a:avLst/>
          </a:prstGeom>
          <a:noFill/>
          <a:ln w="9525">
            <a:noFill/>
            <a:miter lim="800000"/>
            <a:headEnd/>
            <a:tailEnd/>
          </a:ln>
        </p:spPr>
      </p:pic>
    </p:spTree>
    <p:extLst>
      <p:ext uri="{BB962C8B-B14F-4D97-AF65-F5344CB8AC3E}">
        <p14:creationId xmlns:p14="http://schemas.microsoft.com/office/powerpoint/2010/main" val="146283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Ring</a:t>
            </a:r>
            <a:endParaRPr lang="en-US" b="1" dirty="0"/>
          </a:p>
        </p:txBody>
      </p:sp>
      <p:sp>
        <p:nvSpPr>
          <p:cNvPr id="3" name="Content Placeholder 2"/>
          <p:cNvSpPr>
            <a:spLocks noGrp="1"/>
          </p:cNvSpPr>
          <p:nvPr>
            <p:ph idx="1"/>
          </p:nvPr>
        </p:nvSpPr>
        <p:spPr>
          <a:xfrm>
            <a:off x="4648200" y="2209800"/>
            <a:ext cx="4042873" cy="3810000"/>
          </a:xfrm>
        </p:spPr>
        <p:txBody>
          <a:bodyPr>
            <a:normAutofit fontScale="62500" lnSpcReduction="20000"/>
          </a:bodyPr>
          <a:lstStyle/>
          <a:p>
            <a:pPr marL="0" indent="0">
              <a:buNone/>
            </a:pPr>
            <a:r>
              <a:rPr lang="en-US" b="1" dirty="0"/>
              <a:t>Pros</a:t>
            </a:r>
            <a:endParaRPr lang="en-US" dirty="0"/>
          </a:p>
          <a:p>
            <a:pPr lvl="0"/>
            <a:r>
              <a:rPr lang="en-US" dirty="0"/>
              <a:t>Simple to install;</a:t>
            </a:r>
          </a:p>
          <a:p>
            <a:pPr lvl="0"/>
            <a:r>
              <a:rPr lang="en-US" dirty="0"/>
              <a:t>Inexpensive to implement.</a:t>
            </a:r>
          </a:p>
          <a:p>
            <a:pPr marL="0" indent="0">
              <a:buNone/>
            </a:pPr>
            <a:endParaRPr lang="en-US" b="1" dirty="0" smtClean="0"/>
          </a:p>
          <a:p>
            <a:pPr marL="0" indent="0">
              <a:buNone/>
            </a:pPr>
            <a:r>
              <a:rPr lang="en-US" b="1" dirty="0" smtClean="0"/>
              <a:t>Cons</a:t>
            </a:r>
            <a:endParaRPr lang="en-US" dirty="0"/>
          </a:p>
          <a:p>
            <a:pPr lvl="0"/>
            <a:r>
              <a:rPr lang="en-US" dirty="0"/>
              <a:t>High cost of managing the network;</a:t>
            </a:r>
          </a:p>
          <a:p>
            <a:pPr lvl="0"/>
            <a:r>
              <a:rPr lang="en-US" dirty="0"/>
              <a:t>The network is dependent on the ability of the signal to travel around the ring;</a:t>
            </a:r>
          </a:p>
          <a:p>
            <a:pPr lvl="0"/>
            <a:r>
              <a:rPr lang="en-US" dirty="0"/>
              <a:t>A failure in any cable or device breaks the loop and can take down the entire network.</a:t>
            </a:r>
          </a:p>
          <a:p>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075208905"/>
              </p:ext>
            </p:extLst>
          </p:nvPr>
        </p:nvGraphicFramePr>
        <p:xfrm>
          <a:off x="1005054" y="3406716"/>
          <a:ext cx="2957346" cy="2994084"/>
        </p:xfrm>
        <a:graphic>
          <a:graphicData uri="http://schemas.openxmlformats.org/presentationml/2006/ole">
            <mc:AlternateContent xmlns:mc="http://schemas.openxmlformats.org/markup-compatibility/2006">
              <mc:Choice xmlns:v="urn:schemas-microsoft-com:vml" Requires="v">
                <p:oleObj spid="_x0000_s4138" r:id="rId7" imgW="3312340" imgH="3349557" progId="Visio.Drawing.11">
                  <p:embed/>
                </p:oleObj>
              </mc:Choice>
              <mc:Fallback>
                <p:oleObj r:id="rId7" imgW="3312340" imgH="3349557"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054" y="3406716"/>
                        <a:ext cx="2957346" cy="2994084"/>
                      </a:xfrm>
                      <a:prstGeom prst="rect">
                        <a:avLst/>
                      </a:prstGeom>
                      <a:noFill/>
                    </p:spPr>
                  </p:pic>
                </p:oleObj>
              </mc:Fallback>
            </mc:AlternateContent>
          </a:graphicData>
        </a:graphic>
      </p:graphicFrame>
      <p:sp>
        <p:nvSpPr>
          <p:cNvPr id="14" name="Rectangle 13"/>
          <p:cNvSpPr/>
          <p:nvPr/>
        </p:nvSpPr>
        <p:spPr>
          <a:xfrm>
            <a:off x="457200" y="2245941"/>
            <a:ext cx="4114800" cy="1200329"/>
          </a:xfrm>
          <a:prstGeom prst="rect">
            <a:avLst/>
          </a:prstGeom>
        </p:spPr>
        <p:txBody>
          <a:bodyPr wrap="square">
            <a:spAutoFit/>
          </a:bodyPr>
          <a:lstStyle/>
          <a:p>
            <a:pPr algn="just"/>
            <a:r>
              <a:rPr lang="en-US" dirty="0"/>
              <a:t>In a ring network, each device has two neighbors for communication purposes. All messages travel through a ring in the same direction. </a:t>
            </a:r>
          </a:p>
        </p:txBody>
      </p:sp>
    </p:spTree>
    <p:extLst>
      <p:ext uri="{BB962C8B-B14F-4D97-AF65-F5344CB8AC3E}">
        <p14:creationId xmlns:p14="http://schemas.microsoft.com/office/powerpoint/2010/main" val="3300812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Mesh</a:t>
            </a:r>
            <a:endParaRPr lang="en-US" b="1" dirty="0"/>
          </a:p>
        </p:txBody>
      </p:sp>
      <p:sp>
        <p:nvSpPr>
          <p:cNvPr id="3" name="Content Placeholder 2"/>
          <p:cNvSpPr>
            <a:spLocks noGrp="1"/>
          </p:cNvSpPr>
          <p:nvPr>
            <p:ph idx="1"/>
          </p:nvPr>
        </p:nvSpPr>
        <p:spPr>
          <a:xfrm>
            <a:off x="4648200" y="2209800"/>
            <a:ext cx="4042873" cy="3810000"/>
          </a:xfrm>
        </p:spPr>
        <p:txBody>
          <a:bodyPr>
            <a:normAutofit fontScale="62500" lnSpcReduction="20000"/>
          </a:bodyPr>
          <a:lstStyle/>
          <a:p>
            <a:pPr marL="0" indent="0">
              <a:buNone/>
            </a:pPr>
            <a:r>
              <a:rPr lang="en-US" b="1" dirty="0"/>
              <a:t>Pros:</a:t>
            </a:r>
            <a:endParaRPr lang="en-US" dirty="0"/>
          </a:p>
          <a:p>
            <a:pPr lvl="0"/>
            <a:r>
              <a:rPr lang="en-US" dirty="0"/>
              <a:t>High fault tolerance (partial mesh has lower tolerance);</a:t>
            </a:r>
          </a:p>
          <a:p>
            <a:pPr lvl="0"/>
            <a:r>
              <a:rPr lang="en-US" dirty="0"/>
              <a:t>Reliable and offers redundancy;</a:t>
            </a:r>
          </a:p>
          <a:p>
            <a:pPr lvl="0"/>
            <a:r>
              <a:rPr lang="en-US" dirty="0"/>
              <a:t>If one node can no longer operate, all the rest can still communicate with each other</a:t>
            </a:r>
          </a:p>
          <a:p>
            <a:pPr marL="0" indent="0">
              <a:buNone/>
            </a:pPr>
            <a:endParaRPr lang="en-US" b="1" dirty="0" smtClean="0"/>
          </a:p>
          <a:p>
            <a:pPr marL="0" indent="0">
              <a:buNone/>
            </a:pPr>
            <a:r>
              <a:rPr lang="en-US" b="1" dirty="0" smtClean="0"/>
              <a:t>Cons</a:t>
            </a:r>
            <a:r>
              <a:rPr lang="en-US" b="1" dirty="0"/>
              <a:t>:</a:t>
            </a:r>
            <a:endParaRPr lang="en-US" dirty="0"/>
          </a:p>
          <a:p>
            <a:pPr lvl="0"/>
            <a:r>
              <a:rPr lang="en-US" dirty="0"/>
              <a:t>Cost of cables;</a:t>
            </a:r>
          </a:p>
          <a:p>
            <a:pPr lvl="0"/>
            <a:r>
              <a:rPr lang="en-US" dirty="0"/>
              <a:t>Larger the network more complex wiring</a:t>
            </a:r>
            <a:r>
              <a:rPr lang="en-US" dirty="0" smtClean="0"/>
              <a:t>.</a:t>
            </a:r>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98717656"/>
              </p:ext>
            </p:extLst>
          </p:nvPr>
        </p:nvGraphicFramePr>
        <p:xfrm>
          <a:off x="1034461" y="3642360"/>
          <a:ext cx="2960277" cy="2682240"/>
        </p:xfrm>
        <a:graphic>
          <a:graphicData uri="http://schemas.openxmlformats.org/presentationml/2006/ole">
            <mc:AlternateContent xmlns:mc="http://schemas.openxmlformats.org/markup-compatibility/2006">
              <mc:Choice xmlns:v="urn:schemas-microsoft-com:vml" Requires="v">
                <p:oleObj spid="_x0000_s6185" r:id="rId7" imgW="4246430" imgH="3843236" progId="Visio.Drawing.11">
                  <p:embed/>
                </p:oleObj>
              </mc:Choice>
              <mc:Fallback>
                <p:oleObj r:id="rId7" imgW="4246430" imgH="3843236"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461" y="3642360"/>
                        <a:ext cx="2960277" cy="2682240"/>
                      </a:xfrm>
                      <a:prstGeom prst="rect">
                        <a:avLst/>
                      </a:prstGeom>
                      <a:noFill/>
                    </p:spPr>
                  </p:pic>
                </p:oleObj>
              </mc:Fallback>
            </mc:AlternateContent>
          </a:graphicData>
        </a:graphic>
      </p:graphicFrame>
      <p:sp>
        <p:nvSpPr>
          <p:cNvPr id="15" name="Rectangle 14"/>
          <p:cNvSpPr/>
          <p:nvPr/>
        </p:nvSpPr>
        <p:spPr>
          <a:xfrm>
            <a:off x="457200" y="2133600"/>
            <a:ext cx="4114800" cy="1477328"/>
          </a:xfrm>
          <a:prstGeom prst="rect">
            <a:avLst/>
          </a:prstGeom>
        </p:spPr>
        <p:txBody>
          <a:bodyPr wrap="square">
            <a:spAutoFit/>
          </a:bodyPr>
          <a:lstStyle/>
          <a:p>
            <a:pPr algn="just"/>
            <a:r>
              <a:rPr lang="en-US" dirty="0"/>
              <a:t>Mesh topologies involve the concept of routes. Unlike each of the previous topologies, messages sent on a mesh network can take any of several possible paths from source to destination.</a:t>
            </a:r>
          </a:p>
        </p:txBody>
      </p:sp>
    </p:spTree>
    <p:extLst>
      <p:ext uri="{BB962C8B-B14F-4D97-AF65-F5344CB8AC3E}">
        <p14:creationId xmlns:p14="http://schemas.microsoft.com/office/powerpoint/2010/main" val="421180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Tree</a:t>
            </a:r>
            <a:endParaRPr lang="en-US" b="1" dirty="0"/>
          </a:p>
        </p:txBody>
      </p:sp>
      <p:sp>
        <p:nvSpPr>
          <p:cNvPr id="3" name="Content Placeholder 2"/>
          <p:cNvSpPr>
            <a:spLocks noGrp="1"/>
          </p:cNvSpPr>
          <p:nvPr>
            <p:ph idx="1"/>
          </p:nvPr>
        </p:nvSpPr>
        <p:spPr>
          <a:xfrm>
            <a:off x="4648200" y="2209800"/>
            <a:ext cx="4042873" cy="3810000"/>
          </a:xfrm>
        </p:spPr>
        <p:txBody>
          <a:bodyPr>
            <a:normAutofit fontScale="70000" lnSpcReduction="20000"/>
          </a:bodyPr>
          <a:lstStyle/>
          <a:p>
            <a:pPr marL="0" indent="0">
              <a:buNone/>
            </a:pPr>
            <a:r>
              <a:rPr lang="en-US" b="1" dirty="0"/>
              <a:t>Pros:</a:t>
            </a:r>
            <a:endParaRPr lang="en-US" dirty="0"/>
          </a:p>
          <a:p>
            <a:pPr lvl="0"/>
            <a:r>
              <a:rPr lang="en-US" dirty="0"/>
              <a:t>Supports future expandability of the network;</a:t>
            </a:r>
          </a:p>
          <a:p>
            <a:pPr lvl="0"/>
            <a:r>
              <a:rPr lang="en-US" dirty="0"/>
              <a:t>Easy to add new computer stations;</a:t>
            </a:r>
          </a:p>
          <a:p>
            <a:pPr lvl="0"/>
            <a:r>
              <a:rPr lang="en-US" dirty="0"/>
              <a:t>One cable failure won't bring down entire network;</a:t>
            </a:r>
          </a:p>
          <a:p>
            <a:pPr lvl="0"/>
            <a:r>
              <a:rPr lang="en-US" dirty="0"/>
              <a:t>If the root fails, the communication between the networks will fail too (weak point of entire network failure with central device).</a:t>
            </a:r>
          </a:p>
          <a:p>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201467435"/>
              </p:ext>
            </p:extLst>
          </p:nvPr>
        </p:nvGraphicFramePr>
        <p:xfrm>
          <a:off x="483454" y="3048000"/>
          <a:ext cx="4012346" cy="1981200"/>
        </p:xfrm>
        <a:graphic>
          <a:graphicData uri="http://schemas.openxmlformats.org/presentationml/2006/ole">
            <mc:AlternateContent xmlns:mc="http://schemas.openxmlformats.org/markup-compatibility/2006">
              <mc:Choice xmlns:v="urn:schemas-microsoft-com:vml" Requires="v">
                <p:oleObj spid="_x0000_s5161" r:id="rId7" imgW="7290384" imgH="3603017" progId="Visio.Drawing.11">
                  <p:embed/>
                </p:oleObj>
              </mc:Choice>
              <mc:Fallback>
                <p:oleObj r:id="rId7" imgW="7290384" imgH="3603017"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454" y="3048000"/>
                        <a:ext cx="4012346" cy="1981200"/>
                      </a:xfrm>
                      <a:prstGeom prst="rect">
                        <a:avLst/>
                      </a:prstGeom>
                      <a:noFill/>
                    </p:spPr>
                  </p:pic>
                </p:oleObj>
              </mc:Fallback>
            </mc:AlternateContent>
          </a:graphicData>
        </a:graphic>
      </p:graphicFrame>
      <p:sp>
        <p:nvSpPr>
          <p:cNvPr id="15" name="Rectangle 14"/>
          <p:cNvSpPr/>
          <p:nvPr/>
        </p:nvSpPr>
        <p:spPr>
          <a:xfrm>
            <a:off x="762000" y="2209800"/>
            <a:ext cx="3810000" cy="646331"/>
          </a:xfrm>
          <a:prstGeom prst="rect">
            <a:avLst/>
          </a:prstGeom>
        </p:spPr>
        <p:txBody>
          <a:bodyPr wrap="square">
            <a:spAutoFit/>
          </a:bodyPr>
          <a:lstStyle/>
          <a:p>
            <a:r>
              <a:rPr lang="en-US" dirty="0"/>
              <a:t>Tree topologies integrate multiple star topologies together onto a bus. </a:t>
            </a:r>
          </a:p>
        </p:txBody>
      </p:sp>
    </p:spTree>
    <p:extLst>
      <p:ext uri="{BB962C8B-B14F-4D97-AF65-F5344CB8AC3E}">
        <p14:creationId xmlns:p14="http://schemas.microsoft.com/office/powerpoint/2010/main" val="1083277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Logical Topologies</a:t>
            </a:r>
            <a:endParaRPr lang="en-US" b="1" dirty="0"/>
          </a:p>
        </p:txBody>
      </p:sp>
      <p:sp>
        <p:nvSpPr>
          <p:cNvPr id="3" name="Content Placeholder 2"/>
          <p:cNvSpPr>
            <a:spLocks noGrp="1"/>
          </p:cNvSpPr>
          <p:nvPr>
            <p:ph idx="1"/>
          </p:nvPr>
        </p:nvSpPr>
        <p:spPr>
          <a:xfrm>
            <a:off x="4648200" y="2209800"/>
            <a:ext cx="4267200" cy="1143000"/>
          </a:xfrm>
        </p:spPr>
        <p:txBody>
          <a:bodyPr>
            <a:normAutofit/>
          </a:bodyPr>
          <a:lstStyle/>
          <a:p>
            <a:pPr lvl="0"/>
            <a:r>
              <a:rPr lang="en-US" sz="2200" dirty="0"/>
              <a:t>shared media topology</a:t>
            </a:r>
          </a:p>
          <a:p>
            <a:pPr lvl="0"/>
            <a:r>
              <a:rPr lang="en-US" sz="2200" dirty="0"/>
              <a:t>token-based </a:t>
            </a:r>
            <a:r>
              <a:rPr lang="en-US" sz="2200" dirty="0" smtClean="0"/>
              <a:t>topology</a:t>
            </a:r>
            <a:endParaRPr lang="en-US" sz="2200"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2031325"/>
          </a:xfrm>
          <a:prstGeom prst="rect">
            <a:avLst/>
          </a:prstGeom>
        </p:spPr>
        <p:txBody>
          <a:bodyPr wrap="square">
            <a:spAutoFit/>
          </a:bodyPr>
          <a:lstStyle/>
          <a:p>
            <a:pPr algn="just"/>
            <a:r>
              <a:rPr lang="en-US" dirty="0"/>
              <a:t>The Logical topology defines how the systems communicate across the physical topologies. Logical topology referred to as the LAN media access method or network access method. There are two main types of logical topologies:</a:t>
            </a:r>
          </a:p>
        </p:txBody>
      </p:sp>
      <p:pic>
        <p:nvPicPr>
          <p:cNvPr id="9218" name="Picture 2" descr="http://upload.wikimedia.org/wikipedia/commons/thumb/9/9e/Network_card.jpg/220px-Network_ca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461276"/>
            <a:ext cx="20955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34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Shared Media</a:t>
            </a:r>
            <a:endParaRPr lang="en-US" b="1" dirty="0"/>
          </a:p>
        </p:txBody>
      </p:sp>
      <p:sp>
        <p:nvSpPr>
          <p:cNvPr id="3" name="Content Placeholder 2"/>
          <p:cNvSpPr>
            <a:spLocks noGrp="1"/>
          </p:cNvSpPr>
          <p:nvPr>
            <p:ph idx="1"/>
          </p:nvPr>
        </p:nvSpPr>
        <p:spPr>
          <a:xfrm>
            <a:off x="4648200" y="2209800"/>
            <a:ext cx="4267200" cy="1143000"/>
          </a:xfrm>
        </p:spPr>
        <p:txBody>
          <a:bodyPr>
            <a:normAutofit/>
          </a:bodyPr>
          <a:lstStyle/>
          <a:p>
            <a:pPr lvl="0"/>
            <a:r>
              <a:rPr lang="en-US" sz="2200" dirty="0" smtClean="0"/>
              <a:t>Ethernet</a:t>
            </a:r>
          </a:p>
          <a:p>
            <a:pPr lvl="0"/>
            <a:r>
              <a:rPr lang="en-US" sz="2200" dirty="0" smtClean="0"/>
              <a:t>Fast Ethernet</a:t>
            </a:r>
            <a:endParaRPr lang="en-US" sz="2200"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2031325"/>
          </a:xfrm>
          <a:prstGeom prst="rect">
            <a:avLst/>
          </a:prstGeom>
        </p:spPr>
        <p:txBody>
          <a:bodyPr wrap="square">
            <a:spAutoFit/>
          </a:bodyPr>
          <a:lstStyle/>
          <a:p>
            <a:pPr algn="just"/>
            <a:r>
              <a:rPr lang="en-US" dirty="0"/>
              <a:t>In a shared media topology, all the systems have the ability to access the physical layout whenever they need it. The main advantage in a shared media topology is that the systems have unrestricted access to the physical media. </a:t>
            </a:r>
          </a:p>
        </p:txBody>
      </p:sp>
      <p:pic>
        <p:nvPicPr>
          <p:cNvPr id="9218" name="Picture 2" descr="http://upload.wikimedia.org/wikipedia/commons/thumb/9/9e/Network_card.jpg/220px-Network_ca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29024"/>
            <a:ext cx="20955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9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Ethernet</a:t>
            </a:r>
            <a:endParaRPr lang="en-US" b="1" dirty="0"/>
          </a:p>
        </p:txBody>
      </p:sp>
      <p:sp>
        <p:nvSpPr>
          <p:cNvPr id="3" name="Content Placeholder 2"/>
          <p:cNvSpPr>
            <a:spLocks noGrp="1"/>
          </p:cNvSpPr>
          <p:nvPr>
            <p:ph idx="1"/>
          </p:nvPr>
        </p:nvSpPr>
        <p:spPr>
          <a:xfrm>
            <a:off x="4648200" y="2209800"/>
            <a:ext cx="4267200" cy="1143000"/>
          </a:xfrm>
        </p:spPr>
        <p:txBody>
          <a:bodyPr>
            <a:normAutofit/>
          </a:bodyPr>
          <a:lstStyle/>
          <a:p>
            <a:pPr lvl="0"/>
            <a:r>
              <a:rPr lang="en-US" sz="2200" dirty="0" smtClean="0"/>
              <a:t>Ethernet HUBs;</a:t>
            </a:r>
          </a:p>
          <a:p>
            <a:pPr lvl="0"/>
            <a:r>
              <a:rPr lang="en-US" sz="2200" dirty="0" smtClean="0"/>
              <a:t>Switched Network;</a:t>
            </a:r>
          </a:p>
          <a:p>
            <a:pPr lvl="0"/>
            <a:endParaRPr lang="en-US" sz="2200"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2585323"/>
          </a:xfrm>
          <a:prstGeom prst="rect">
            <a:avLst/>
          </a:prstGeom>
        </p:spPr>
        <p:txBody>
          <a:bodyPr wrap="square">
            <a:spAutoFit/>
          </a:bodyPr>
          <a:lstStyle/>
          <a:p>
            <a:pPr algn="just"/>
            <a:r>
              <a:rPr lang="en-US" dirty="0"/>
              <a:t>Ethernet is an interconnect technology for LANs - Local Area Network (LAN)-based on sending packets. It defines wiring and signaling for the physical layer of OSI and TCP/IP models, and packet formats and protocol layer for medium access control (Media Access Control - MAC). </a:t>
            </a:r>
          </a:p>
        </p:txBody>
      </p:sp>
      <p:pic>
        <p:nvPicPr>
          <p:cNvPr id="10242" name="Picture 2" descr="http://www.microsoft.com/library/media/1033/windowsxp/images/using/networking/setup/68573-connect-to-router-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733800"/>
            <a:ext cx="2504881" cy="18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40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Ethernet HUBs</a:t>
            </a:r>
            <a:endParaRPr lang="en-US" b="1" dirty="0"/>
          </a:p>
        </p:txBody>
      </p:sp>
      <p:sp>
        <p:nvSpPr>
          <p:cNvPr id="3" name="Content Placeholder 2"/>
          <p:cNvSpPr>
            <a:spLocks noGrp="1"/>
          </p:cNvSpPr>
          <p:nvPr>
            <p:ph idx="1"/>
          </p:nvPr>
        </p:nvSpPr>
        <p:spPr>
          <a:xfrm>
            <a:off x="4648200" y="2209800"/>
            <a:ext cx="4267200" cy="1524000"/>
          </a:xfrm>
        </p:spPr>
        <p:txBody>
          <a:bodyPr>
            <a:noAutofit/>
          </a:bodyPr>
          <a:lstStyle/>
          <a:p>
            <a:pPr lvl="0"/>
            <a:r>
              <a:rPr lang="en-US" sz="2200" dirty="0" smtClean="0"/>
              <a:t>Collisions;</a:t>
            </a:r>
          </a:p>
          <a:p>
            <a:pPr lvl="0"/>
            <a:r>
              <a:rPr lang="en-US" sz="2200" dirty="0" smtClean="0"/>
              <a:t>Any computer is able to see the packets sent to other computer at the same subnet;</a:t>
            </a:r>
          </a:p>
          <a:p>
            <a:pPr lvl="0"/>
            <a:endParaRPr lang="en-US" sz="2200"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3970318"/>
          </a:xfrm>
          <a:prstGeom prst="rect">
            <a:avLst/>
          </a:prstGeom>
        </p:spPr>
        <p:txBody>
          <a:bodyPr wrap="square">
            <a:spAutoFit/>
          </a:bodyPr>
          <a:lstStyle/>
          <a:p>
            <a:r>
              <a:rPr lang="en-US" dirty="0"/>
              <a:t>When you are using HUBS, it forms a network with physical star topology, with multiple network interface controllers sending data to the hub and hence the data are then relayed to a backbone, or to other network segments.</a:t>
            </a:r>
          </a:p>
          <a:p>
            <a:r>
              <a:rPr lang="en-US" dirty="0"/>
              <a:t>However, despite the physical star topology, the hub with Ethernet networks still use CSMA / CD in which every packet that is sent to a port on the hub can undergo collision, the hub performs a minimal amount of work in dealing with packet </a:t>
            </a:r>
            <a:r>
              <a:rPr lang="en-US" dirty="0" smtClean="0"/>
              <a:t>collisions.</a:t>
            </a:r>
            <a:endParaRPr lang="en-US" dirty="0"/>
          </a:p>
        </p:txBody>
      </p:sp>
      <p:pic>
        <p:nvPicPr>
          <p:cNvPr id="10242" name="Picture 2" descr="http://www.microsoft.com/library/media/1033/windowsxp/images/using/networking/setup/68573-connect-to-router-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733800"/>
            <a:ext cx="2504881" cy="18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26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Switched Networks</a:t>
            </a:r>
            <a:endParaRPr lang="en-US" b="1" dirty="0"/>
          </a:p>
        </p:txBody>
      </p:sp>
      <p:sp>
        <p:nvSpPr>
          <p:cNvPr id="3" name="Content Placeholder 2"/>
          <p:cNvSpPr>
            <a:spLocks noGrp="1"/>
          </p:cNvSpPr>
          <p:nvPr>
            <p:ph idx="1"/>
          </p:nvPr>
        </p:nvSpPr>
        <p:spPr>
          <a:xfrm>
            <a:off x="4648200" y="2209800"/>
            <a:ext cx="4267200" cy="2133600"/>
          </a:xfrm>
        </p:spPr>
        <p:txBody>
          <a:bodyPr>
            <a:noAutofit/>
          </a:bodyPr>
          <a:lstStyle/>
          <a:p>
            <a:pPr lvl="0"/>
            <a:r>
              <a:rPr lang="en-US" sz="2200" dirty="0" smtClean="0"/>
              <a:t>VLANs;</a:t>
            </a:r>
          </a:p>
          <a:p>
            <a:pPr lvl="0"/>
            <a:r>
              <a:rPr lang="en-US" sz="2200" dirty="0" smtClean="0"/>
              <a:t>The packet is sent to one computer without the knowledge of another computer the segment;</a:t>
            </a:r>
          </a:p>
          <a:p>
            <a:pPr lvl="0"/>
            <a:endParaRPr lang="en-US" sz="2200"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2585323"/>
          </a:xfrm>
          <a:prstGeom prst="rect">
            <a:avLst/>
          </a:prstGeom>
        </p:spPr>
        <p:txBody>
          <a:bodyPr wrap="square">
            <a:spAutoFit/>
          </a:bodyPr>
          <a:lstStyle/>
          <a:p>
            <a:pPr algn="just"/>
            <a:r>
              <a:rPr lang="en-US" dirty="0"/>
              <a:t>Most modern Ethernet installations use Ethernet switches instead of hubs. Although the wiring is identical to an Ethernet hub (shared Ethernet), with switches instead of hubs, switched Ethernet has many advantages over Ethernet media, including higher bandwidth and simplified wiring</a:t>
            </a:r>
            <a:r>
              <a:rPr lang="en-US" dirty="0" smtClean="0"/>
              <a:t>.</a:t>
            </a:r>
            <a:endParaRPr lang="en-US" dirty="0"/>
          </a:p>
        </p:txBody>
      </p:sp>
    </p:spTree>
    <p:extLst>
      <p:ext uri="{BB962C8B-B14F-4D97-AF65-F5344CB8AC3E}">
        <p14:creationId xmlns:p14="http://schemas.microsoft.com/office/powerpoint/2010/main" val="3704608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Fast Ethernet</a:t>
            </a:r>
            <a:endParaRPr lang="en-US" b="1" dirty="0"/>
          </a:p>
        </p:txBody>
      </p:sp>
      <p:sp>
        <p:nvSpPr>
          <p:cNvPr id="3" name="Content Placeholder 2"/>
          <p:cNvSpPr>
            <a:spLocks noGrp="1"/>
          </p:cNvSpPr>
          <p:nvPr>
            <p:ph idx="1"/>
          </p:nvPr>
        </p:nvSpPr>
        <p:spPr>
          <a:xfrm>
            <a:off x="4648200" y="2209800"/>
            <a:ext cx="4267200" cy="2133600"/>
          </a:xfrm>
        </p:spPr>
        <p:txBody>
          <a:bodyPr>
            <a:noAutofit/>
          </a:bodyPr>
          <a:lstStyle/>
          <a:p>
            <a:pPr lvl="0"/>
            <a:r>
              <a:rPr lang="en-US" sz="2200" dirty="0" smtClean="0"/>
              <a:t>High speed</a:t>
            </a:r>
          </a:p>
          <a:p>
            <a:pPr lvl="0"/>
            <a:endParaRPr lang="en-US" sz="2200"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1477328"/>
          </a:xfrm>
          <a:prstGeom prst="rect">
            <a:avLst/>
          </a:prstGeom>
        </p:spPr>
        <p:txBody>
          <a:bodyPr wrap="square">
            <a:spAutoFit/>
          </a:bodyPr>
          <a:lstStyle/>
          <a:p>
            <a:pPr algn="just"/>
            <a:r>
              <a:rPr lang="en-US" dirty="0"/>
              <a:t>Fast Ethernet is a term for various Ethernet standards that carry data traffic at the nominal rate of 100 Mbit/s against the transmission rate of 10 Mbit/s Ethernet original. </a:t>
            </a:r>
          </a:p>
        </p:txBody>
      </p:sp>
      <p:pic>
        <p:nvPicPr>
          <p:cNvPr id="16" name="Picture 2" descr="http://netlogixsolutions.com/images/NetworkSwit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4495800"/>
            <a:ext cx="2188625" cy="142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45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Fiber</a:t>
            </a:r>
            <a:endParaRPr lang="en-US" b="1" dirty="0"/>
          </a:p>
        </p:txBody>
      </p:sp>
      <p:sp>
        <p:nvSpPr>
          <p:cNvPr id="3" name="Content Placeholder 2"/>
          <p:cNvSpPr>
            <a:spLocks noGrp="1"/>
          </p:cNvSpPr>
          <p:nvPr>
            <p:ph idx="1"/>
          </p:nvPr>
        </p:nvSpPr>
        <p:spPr>
          <a:xfrm>
            <a:off x="4648200" y="2209800"/>
            <a:ext cx="4267200" cy="1752600"/>
          </a:xfrm>
        </p:spPr>
        <p:txBody>
          <a:bodyPr>
            <a:noAutofit/>
          </a:bodyPr>
          <a:lstStyle/>
          <a:p>
            <a:r>
              <a:rPr lang="en-US" sz="2200" dirty="0" smtClean="0"/>
              <a:t>100BASE-FX;</a:t>
            </a:r>
          </a:p>
          <a:p>
            <a:r>
              <a:rPr lang="en-US" sz="2200" dirty="0" smtClean="0"/>
              <a:t>100BASE-SX;</a:t>
            </a:r>
          </a:p>
          <a:p>
            <a:r>
              <a:rPr lang="en-US" sz="2200" dirty="0" smtClean="0"/>
              <a:t>100BASE-BX;</a:t>
            </a:r>
          </a:p>
          <a:p>
            <a:r>
              <a:rPr lang="en-US" sz="2200" dirty="0" smtClean="0"/>
              <a:t>100BASE-LX10.</a:t>
            </a:r>
          </a:p>
          <a:p>
            <a:pPr lvl="0"/>
            <a:endParaRPr lang="en-US" sz="2200"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1477328"/>
          </a:xfrm>
          <a:prstGeom prst="rect">
            <a:avLst/>
          </a:prstGeom>
        </p:spPr>
        <p:txBody>
          <a:bodyPr wrap="square">
            <a:spAutoFit/>
          </a:bodyPr>
          <a:lstStyle/>
          <a:p>
            <a:pPr algn="just"/>
            <a:r>
              <a:rPr lang="en-US" dirty="0" smtClean="0"/>
              <a:t>An optical fiber or optical fiber is a thin, flexible, transparent fiber that acts as a waveguide, or "light pipe", to transmit light between the two ends of the fiber</a:t>
            </a:r>
            <a:endParaRPr lang="en-US" dirty="0"/>
          </a:p>
        </p:txBody>
      </p:sp>
      <p:pic>
        <p:nvPicPr>
          <p:cNvPr id="16" name="Picture 4" descr="http://www.clever-idea.co.uk/img/structured_cabling_network_swit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495800"/>
            <a:ext cx="2286000" cy="152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95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1981200"/>
            <a:ext cx="8229600" cy="4144963"/>
          </a:xfrm>
        </p:spPr>
        <p:txBody>
          <a:bodyPr>
            <a:normAutofit fontScale="92500" lnSpcReduction="10000"/>
          </a:bodyPr>
          <a:lstStyle/>
          <a:p>
            <a:r>
              <a:rPr lang="en-US" dirty="0" smtClean="0"/>
              <a:t>Physical Topologies;</a:t>
            </a:r>
          </a:p>
          <a:p>
            <a:pPr lvl="1"/>
            <a:r>
              <a:rPr lang="en-US" dirty="0" smtClean="0"/>
              <a:t>Point-to-Point;</a:t>
            </a:r>
          </a:p>
          <a:p>
            <a:pPr lvl="1"/>
            <a:r>
              <a:rPr lang="en-US" dirty="0" smtClean="0"/>
              <a:t>Bus;</a:t>
            </a:r>
          </a:p>
          <a:p>
            <a:pPr lvl="1"/>
            <a:r>
              <a:rPr lang="en-US" dirty="0" smtClean="0"/>
              <a:t>Star;</a:t>
            </a:r>
          </a:p>
          <a:p>
            <a:pPr lvl="1"/>
            <a:r>
              <a:rPr lang="en-US" dirty="0" smtClean="0"/>
              <a:t>Ring;</a:t>
            </a:r>
          </a:p>
          <a:p>
            <a:pPr lvl="1"/>
            <a:r>
              <a:rPr lang="en-US" dirty="0" smtClean="0"/>
              <a:t>Mesh;</a:t>
            </a:r>
          </a:p>
          <a:p>
            <a:pPr lvl="1"/>
            <a:r>
              <a:rPr lang="en-US" dirty="0" smtClean="0"/>
              <a:t>Tree.</a:t>
            </a:r>
          </a:p>
          <a:p>
            <a:r>
              <a:rPr lang="en-US" dirty="0" smtClean="0"/>
              <a:t>Logical Topologies</a:t>
            </a:r>
          </a:p>
          <a:p>
            <a:pPr lvl="1"/>
            <a:r>
              <a:rPr lang="en-US" dirty="0" smtClean="0"/>
              <a:t>Shared and Token Topologies</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Tree>
    <p:extLst>
      <p:ext uri="{BB962C8B-B14F-4D97-AF65-F5344CB8AC3E}">
        <p14:creationId xmlns:p14="http://schemas.microsoft.com/office/powerpoint/2010/main" val="203636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Token Ring</a:t>
            </a:r>
            <a:endParaRPr lang="en-US" b="1" dirty="0"/>
          </a:p>
        </p:txBody>
      </p:sp>
      <p:sp>
        <p:nvSpPr>
          <p:cNvPr id="3" name="Content Placeholder 2"/>
          <p:cNvSpPr>
            <a:spLocks noGrp="1"/>
          </p:cNvSpPr>
          <p:nvPr>
            <p:ph idx="1"/>
          </p:nvPr>
        </p:nvSpPr>
        <p:spPr>
          <a:xfrm>
            <a:off x="4648200" y="2209800"/>
            <a:ext cx="4267200" cy="2133600"/>
          </a:xfrm>
        </p:spPr>
        <p:txBody>
          <a:bodyPr>
            <a:noAutofit/>
          </a:bodyPr>
          <a:lstStyle/>
          <a:p>
            <a:r>
              <a:rPr lang="en-US" sz="2200" dirty="0" smtClean="0"/>
              <a:t>Obsolete topology;</a:t>
            </a:r>
          </a:p>
          <a:p>
            <a:r>
              <a:rPr lang="en-US" sz="2200" dirty="0" smtClean="0"/>
              <a:t>Collisions; </a:t>
            </a:r>
          </a:p>
          <a:p>
            <a:r>
              <a:rPr lang="en-US" sz="2200" dirty="0" smtClean="0"/>
              <a:t>A failure in any cable or device breaks the loop and can take down the entire network</a:t>
            </a:r>
            <a:endParaRPr lang="en-US" sz="2200"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3726495" cy="923330"/>
          </a:xfrm>
          <a:prstGeom prst="rect">
            <a:avLst/>
          </a:prstGeom>
        </p:spPr>
        <p:txBody>
          <a:bodyPr wrap="square">
            <a:spAutoFit/>
          </a:bodyPr>
          <a:lstStyle/>
          <a:p>
            <a:pPr algn="just"/>
            <a:r>
              <a:rPr lang="en-US" dirty="0"/>
              <a:t>The token-based topology works by using a token to provide access to the physical </a:t>
            </a:r>
            <a:r>
              <a:rPr lang="en-US" dirty="0" smtClean="0"/>
              <a:t>media.</a:t>
            </a:r>
            <a:endParaRPr lang="en-US" dirty="0"/>
          </a:p>
        </p:txBody>
      </p:sp>
      <p:sp>
        <p:nvSpPr>
          <p:cNvPr id="14" name="Rectangle 13"/>
          <p:cNvSpPr/>
          <p:nvPr/>
        </p:nvSpPr>
        <p:spPr>
          <a:xfrm>
            <a:off x="609600" y="3200400"/>
            <a:ext cx="3810000" cy="2031325"/>
          </a:xfrm>
          <a:prstGeom prst="rect">
            <a:avLst/>
          </a:prstGeom>
        </p:spPr>
        <p:txBody>
          <a:bodyPr wrap="square">
            <a:spAutoFit/>
          </a:bodyPr>
          <a:lstStyle/>
          <a:p>
            <a:pPr algn="just"/>
            <a:r>
              <a:rPr lang="en-US" dirty="0"/>
              <a:t>Stations on a token ring LAN are logically organized in a ring topology with data being transmitted sequentially from one ring station to the next with a control token circulating around the ring controlling access. </a:t>
            </a:r>
          </a:p>
        </p:txBody>
      </p:sp>
      <p:graphicFrame>
        <p:nvGraphicFramePr>
          <p:cNvPr id="15" name="Object 14"/>
          <p:cNvGraphicFramePr>
            <a:graphicFrameLocks noChangeAspect="1"/>
          </p:cNvGraphicFramePr>
          <p:nvPr>
            <p:extLst>
              <p:ext uri="{D42A27DB-BD31-4B8C-83A1-F6EECF244321}">
                <p14:modId xmlns:p14="http://schemas.microsoft.com/office/powerpoint/2010/main" val="3565823779"/>
              </p:ext>
            </p:extLst>
          </p:nvPr>
        </p:nvGraphicFramePr>
        <p:xfrm>
          <a:off x="5943600" y="4267200"/>
          <a:ext cx="1527368" cy="1546225"/>
        </p:xfrm>
        <a:graphic>
          <a:graphicData uri="http://schemas.openxmlformats.org/presentationml/2006/ole">
            <mc:AlternateContent xmlns:mc="http://schemas.openxmlformats.org/markup-compatibility/2006">
              <mc:Choice xmlns:v="urn:schemas-microsoft-com:vml" Requires="v">
                <p:oleObj spid="_x0000_s15374" r:id="rId7" imgW="3312340" imgH="3349557" progId="Visio.Drawing.11">
                  <p:embed/>
                </p:oleObj>
              </mc:Choice>
              <mc:Fallback>
                <p:oleObj r:id="rId7" imgW="3312340" imgH="3349557" progId="Visio.Drawing.11">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267200"/>
                        <a:ext cx="1527368" cy="1546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01773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Summary</a:t>
            </a:r>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7812382" cy="2862322"/>
          </a:xfrm>
          <a:prstGeom prst="rect">
            <a:avLst/>
          </a:prstGeom>
        </p:spPr>
        <p:txBody>
          <a:bodyPr wrap="square">
            <a:spAutoFit/>
          </a:bodyPr>
          <a:lstStyle/>
          <a:p>
            <a:pPr algn="just"/>
            <a:r>
              <a:rPr lang="en-US" dirty="0"/>
              <a:t>Topologies remain an important part of network design theory. You can probably build a home or small business computer network without understanding the difference between a bus design and a star design, but becoming familiar with the standard topologies gives you a better understanding of important networking concepts like hubs, broadcasts, </a:t>
            </a:r>
            <a:r>
              <a:rPr lang="en-US" dirty="0" smtClean="0"/>
              <a:t>switches and routes.</a:t>
            </a:r>
          </a:p>
          <a:p>
            <a:pPr algn="just"/>
            <a:endParaRPr lang="en-US" dirty="0" smtClean="0"/>
          </a:p>
          <a:p>
            <a:pPr algn="just"/>
            <a:r>
              <a:rPr lang="en-US" dirty="0" smtClean="0"/>
              <a:t>To create a network, you have to be prepare to apply the right technologies for the companies needs, which includes requirements such as speed, reliability, security and management. To attend those requirements, you need to understand how chose the right equipment for the right topology.</a:t>
            </a:r>
            <a:endParaRPr lang="en-US" dirty="0"/>
          </a:p>
        </p:txBody>
      </p:sp>
    </p:spTree>
    <p:extLst>
      <p:ext uri="{BB962C8B-B14F-4D97-AF65-F5344CB8AC3E}">
        <p14:creationId xmlns:p14="http://schemas.microsoft.com/office/powerpoint/2010/main" val="3422136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Questions</a:t>
            </a:r>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6" name="Picture 2" descr="http://www.groveyouth.com/srhigh/wp-content/uploads/2011/01/ques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905000"/>
            <a:ext cx="2857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Objective</a:t>
            </a:r>
            <a:endParaRPr lang="en-US" dirty="0"/>
          </a:p>
        </p:txBody>
      </p:sp>
      <p:sp>
        <p:nvSpPr>
          <p:cNvPr id="3" name="Content Placeholder 2"/>
          <p:cNvSpPr>
            <a:spLocks noGrp="1"/>
          </p:cNvSpPr>
          <p:nvPr>
            <p:ph idx="1"/>
          </p:nvPr>
        </p:nvSpPr>
        <p:spPr>
          <a:xfrm>
            <a:off x="457200" y="1981200"/>
            <a:ext cx="8229600" cy="1249363"/>
          </a:xfrm>
        </p:spPr>
        <p:txBody>
          <a:bodyPr>
            <a:normAutofit fontScale="92500" lnSpcReduction="20000"/>
          </a:bodyPr>
          <a:lstStyle/>
          <a:p>
            <a:pPr marL="0" indent="0">
              <a:buNone/>
            </a:pPr>
            <a:r>
              <a:rPr lang="en-US" b="1" dirty="0" smtClean="0"/>
              <a:t>By the end of this lesson, the student will be able to identify the different technologies around the physical and logical topologies.</a:t>
            </a:r>
            <a:r>
              <a:rPr lang="en-US" b="1" dirty="0" smtClean="0"/>
              <a:t> </a:t>
            </a:r>
            <a:endParaRPr lang="en-US" b="1" dirty="0"/>
          </a:p>
          <a:p>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Tree>
    <p:extLst>
      <p:ext uri="{BB962C8B-B14F-4D97-AF65-F5344CB8AC3E}">
        <p14:creationId xmlns:p14="http://schemas.microsoft.com/office/powerpoint/2010/main" val="3161746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Pre-assessment</a:t>
            </a:r>
            <a:endParaRPr lang="en-US" dirty="0"/>
          </a:p>
        </p:txBody>
      </p:sp>
      <p:sp>
        <p:nvSpPr>
          <p:cNvPr id="3" name="Content Placeholder 2"/>
          <p:cNvSpPr>
            <a:spLocks noGrp="1"/>
          </p:cNvSpPr>
          <p:nvPr>
            <p:ph idx="1"/>
          </p:nvPr>
        </p:nvSpPr>
        <p:spPr>
          <a:xfrm>
            <a:off x="457200" y="1981200"/>
            <a:ext cx="8229600" cy="2514600"/>
          </a:xfrm>
        </p:spPr>
        <p:txBody>
          <a:bodyPr>
            <a:normAutofit fontScale="85000" lnSpcReduction="20000"/>
          </a:bodyPr>
          <a:lstStyle/>
          <a:p>
            <a:pPr marL="0" indent="0">
              <a:buNone/>
            </a:pPr>
            <a:r>
              <a:rPr lang="en-US" b="1" dirty="0" smtClean="0"/>
              <a:t>What do you know about?</a:t>
            </a:r>
          </a:p>
          <a:p>
            <a:pPr marL="0" indent="0">
              <a:buNone/>
            </a:pPr>
            <a:endParaRPr lang="en-US" b="1" dirty="0"/>
          </a:p>
          <a:p>
            <a:r>
              <a:rPr lang="en-US" b="1" dirty="0" smtClean="0"/>
              <a:t>Physical and Logical Topologies;</a:t>
            </a:r>
          </a:p>
          <a:p>
            <a:r>
              <a:rPr lang="en-US" b="1" dirty="0" smtClean="0"/>
              <a:t>Ethernet;</a:t>
            </a:r>
          </a:p>
          <a:p>
            <a:r>
              <a:rPr lang="en-US" b="1" dirty="0" smtClean="0"/>
              <a:t>HUBs;</a:t>
            </a:r>
          </a:p>
          <a:p>
            <a:r>
              <a:rPr lang="en-US" b="1" dirty="0" smtClean="0"/>
              <a:t>Switches.</a:t>
            </a:r>
            <a:endParaRPr lang="en-US" b="1" dirty="0"/>
          </a:p>
          <a:p>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Tree>
    <p:extLst>
      <p:ext uri="{BB962C8B-B14F-4D97-AF65-F5344CB8AC3E}">
        <p14:creationId xmlns:p14="http://schemas.microsoft.com/office/powerpoint/2010/main" val="4118268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Network Topologies</a:t>
            </a:r>
            <a:endParaRPr lang="en-US" dirty="0"/>
          </a:p>
        </p:txBody>
      </p:sp>
      <p:sp>
        <p:nvSpPr>
          <p:cNvPr id="3" name="Content Placeholder 2"/>
          <p:cNvSpPr>
            <a:spLocks noGrp="1"/>
          </p:cNvSpPr>
          <p:nvPr>
            <p:ph idx="1"/>
          </p:nvPr>
        </p:nvSpPr>
        <p:spPr>
          <a:xfrm>
            <a:off x="457200" y="1981200"/>
            <a:ext cx="8229600" cy="1249363"/>
          </a:xfrm>
        </p:spPr>
        <p:txBody>
          <a:bodyPr>
            <a:normAutofit fontScale="55000" lnSpcReduction="20000"/>
          </a:bodyPr>
          <a:lstStyle/>
          <a:p>
            <a:pPr marL="0" indent="0">
              <a:buNone/>
            </a:pPr>
            <a:r>
              <a:rPr lang="en-US" b="1" dirty="0"/>
              <a:t>There are two basic categories of network topologies:</a:t>
            </a:r>
          </a:p>
          <a:p>
            <a:pPr marL="0" indent="0">
              <a:buNone/>
            </a:pPr>
            <a:r>
              <a:rPr lang="en-US" b="1" dirty="0"/>
              <a:t> </a:t>
            </a:r>
          </a:p>
          <a:p>
            <a:pPr lvl="0"/>
            <a:r>
              <a:rPr lang="en-US" b="1" dirty="0"/>
              <a:t>Physical topologies</a:t>
            </a:r>
          </a:p>
          <a:p>
            <a:pPr lvl="0"/>
            <a:r>
              <a:rPr lang="en-US" b="1" dirty="0"/>
              <a:t>Logical topologies</a:t>
            </a:r>
          </a:p>
          <a:p>
            <a:endParaRPr lang="en-US" b="1"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62925019"/>
              </p:ext>
            </p:extLst>
          </p:nvPr>
        </p:nvGraphicFramePr>
        <p:xfrm>
          <a:off x="1083340" y="3200400"/>
          <a:ext cx="6288385" cy="3106209"/>
        </p:xfrm>
        <a:graphic>
          <a:graphicData uri="http://schemas.openxmlformats.org/presentationml/2006/ole">
            <mc:AlternateContent xmlns:mc="http://schemas.openxmlformats.org/markup-compatibility/2006">
              <mc:Choice xmlns:v="urn:schemas-microsoft-com:vml" Requires="v">
                <p:oleObj spid="_x0000_s16391" r:id="rId7" imgW="7290384" imgH="3603017" progId="Visio.Drawing.11">
                  <p:embed/>
                </p:oleObj>
              </mc:Choice>
              <mc:Fallback>
                <p:oleObj r:id="rId7" imgW="7290384" imgH="3603017" progId="Visio.Drawing.11">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340" y="3200400"/>
                        <a:ext cx="6288385" cy="31062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763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pPr lvl="2" algn="ctr" rtl="0">
              <a:spcBef>
                <a:spcPct val="0"/>
              </a:spcBef>
            </a:pPr>
            <a:r>
              <a:rPr lang="en-US" sz="4400" b="1" dirty="0">
                <a:latin typeface="+mj-lt"/>
              </a:rPr>
              <a:t>Physical </a:t>
            </a:r>
            <a:r>
              <a:rPr lang="en-US" sz="4400" b="1" dirty="0" smtClean="0">
                <a:latin typeface="+mj-lt"/>
              </a:rPr>
              <a:t>Topologies</a:t>
            </a:r>
            <a:endParaRPr lang="en-US" sz="4400" dirty="0">
              <a:latin typeface="+mj-lt"/>
            </a:endParaRPr>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92436017"/>
              </p:ext>
            </p:extLst>
          </p:nvPr>
        </p:nvGraphicFramePr>
        <p:xfrm>
          <a:off x="3733800" y="2590800"/>
          <a:ext cx="1860075" cy="610880"/>
        </p:xfrm>
        <a:graphic>
          <a:graphicData uri="http://schemas.openxmlformats.org/presentationml/2006/ole">
            <mc:AlternateContent xmlns:mc="http://schemas.openxmlformats.org/markup-compatibility/2006">
              <mc:Choice xmlns:v="urn:schemas-microsoft-com:vml" Requires="v">
                <p:oleObj spid="_x0000_s1209" r:id="rId7" imgW="2670911" imgH="873598" progId="Visio.Drawing.11">
                  <p:embed/>
                </p:oleObj>
              </mc:Choice>
              <mc:Fallback>
                <p:oleObj r:id="rId7" imgW="2670911" imgH="873598" progId="Visio.Drawing.11">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590800"/>
                        <a:ext cx="1860075" cy="61088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15937249"/>
              </p:ext>
            </p:extLst>
          </p:nvPr>
        </p:nvGraphicFramePr>
        <p:xfrm>
          <a:off x="888011" y="4648200"/>
          <a:ext cx="2514600" cy="1326336"/>
        </p:xfrm>
        <a:graphic>
          <a:graphicData uri="http://schemas.openxmlformats.org/presentationml/2006/ole">
            <mc:AlternateContent xmlns:mc="http://schemas.openxmlformats.org/markup-compatibility/2006">
              <mc:Choice xmlns:v="urn:schemas-microsoft-com:vml" Requires="v">
                <p:oleObj spid="_x0000_s1210" r:id="rId9" imgW="3857743" imgH="1697747" progId="Visio.Drawing.11">
                  <p:embed/>
                </p:oleObj>
              </mc:Choice>
              <mc:Fallback>
                <p:oleObj r:id="rId9" imgW="3857743" imgH="1697747" progId="Visio.Drawing.11">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011" y="4648200"/>
                        <a:ext cx="2514600" cy="1326336"/>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70263738"/>
              </p:ext>
            </p:extLst>
          </p:nvPr>
        </p:nvGraphicFramePr>
        <p:xfrm>
          <a:off x="3505200" y="3571701"/>
          <a:ext cx="1966912" cy="1990899"/>
        </p:xfrm>
        <a:graphic>
          <a:graphicData uri="http://schemas.openxmlformats.org/presentationml/2006/ole">
            <mc:AlternateContent xmlns:mc="http://schemas.openxmlformats.org/markup-compatibility/2006">
              <mc:Choice xmlns:v="urn:schemas-microsoft-com:vml" Requires="v">
                <p:oleObj spid="_x0000_s1211" r:id="rId11" imgW="3312340" imgH="3349557" progId="Visio.Drawing.11">
                  <p:embed/>
                </p:oleObj>
              </mc:Choice>
              <mc:Fallback>
                <p:oleObj r:id="rId11" imgW="3312340" imgH="3349557" progId="Visio.Drawing.11">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3571701"/>
                        <a:ext cx="1966912" cy="1990899"/>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43687011"/>
              </p:ext>
            </p:extLst>
          </p:nvPr>
        </p:nvGraphicFramePr>
        <p:xfrm>
          <a:off x="5105026" y="4495800"/>
          <a:ext cx="3549015" cy="1752600"/>
        </p:xfrm>
        <a:graphic>
          <a:graphicData uri="http://schemas.openxmlformats.org/presentationml/2006/ole">
            <mc:AlternateContent xmlns:mc="http://schemas.openxmlformats.org/markup-compatibility/2006">
              <mc:Choice xmlns:v="urn:schemas-microsoft-com:vml" Requires="v">
                <p:oleObj spid="_x0000_s1212" r:id="rId13" imgW="7290384" imgH="3603017" progId="Visio.Drawing.11">
                  <p:embed/>
                </p:oleObj>
              </mc:Choice>
              <mc:Fallback>
                <p:oleObj r:id="rId13" imgW="7290384" imgH="3603017" progId="Visio.Drawing.11">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026" y="4495800"/>
                        <a:ext cx="3549015" cy="17526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34499089"/>
              </p:ext>
            </p:extLst>
          </p:nvPr>
        </p:nvGraphicFramePr>
        <p:xfrm>
          <a:off x="6294834" y="2286000"/>
          <a:ext cx="2391966" cy="1828800"/>
        </p:xfrm>
        <a:graphic>
          <a:graphicData uri="http://schemas.openxmlformats.org/presentationml/2006/ole">
            <mc:AlternateContent xmlns:mc="http://schemas.openxmlformats.org/markup-compatibility/2006">
              <mc:Choice xmlns:v="urn:schemas-microsoft-com:vml" Requires="v">
                <p:oleObj spid="_x0000_s1213" r:id="rId15" imgW="5726464" imgH="4385283" progId="Visio.Drawing.11">
                  <p:embed/>
                </p:oleObj>
              </mc:Choice>
              <mc:Fallback>
                <p:oleObj r:id="rId15" imgW="5726464" imgH="4385283" progId="Visio.Drawing.11">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94834" y="2286000"/>
                        <a:ext cx="2391966" cy="18288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83036263"/>
              </p:ext>
            </p:extLst>
          </p:nvPr>
        </p:nvGraphicFramePr>
        <p:xfrm>
          <a:off x="838200" y="2291283"/>
          <a:ext cx="2179321" cy="1975917"/>
        </p:xfrm>
        <a:graphic>
          <a:graphicData uri="http://schemas.openxmlformats.org/presentationml/2006/ole">
            <mc:AlternateContent xmlns:mc="http://schemas.openxmlformats.org/markup-compatibility/2006">
              <mc:Choice xmlns:v="urn:schemas-microsoft-com:vml" Requires="v">
                <p:oleObj spid="_x0000_s1214" r:id="rId17" imgW="4246430" imgH="3843236" progId="Visio.Drawing.11">
                  <p:embed/>
                </p:oleObj>
              </mc:Choice>
              <mc:Fallback>
                <p:oleObj r:id="rId17" imgW="4246430" imgH="3843236" progId="Visio.Drawing.11">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 y="2291283"/>
                        <a:ext cx="2179321" cy="19759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72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a:t>Point-to-point</a:t>
            </a:r>
            <a:endParaRPr lang="en-US" sz="4000"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831617337"/>
              </p:ext>
            </p:extLst>
          </p:nvPr>
        </p:nvGraphicFramePr>
        <p:xfrm>
          <a:off x="1028549" y="3429000"/>
          <a:ext cx="3162451" cy="1039091"/>
        </p:xfrm>
        <a:graphic>
          <a:graphicData uri="http://schemas.openxmlformats.org/presentationml/2006/ole">
            <mc:AlternateContent xmlns:mc="http://schemas.openxmlformats.org/markup-compatibility/2006">
              <mc:Choice xmlns:v="urn:schemas-microsoft-com:vml" Requires="v">
                <p:oleObj spid="_x0000_s7206" r:id="rId7" imgW="2670911" imgH="873598" progId="Visio.Drawing.11">
                  <p:embed/>
                </p:oleObj>
              </mc:Choice>
              <mc:Fallback>
                <p:oleObj r:id="rId7" imgW="2670911" imgH="87359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549" y="3429000"/>
                        <a:ext cx="3162451" cy="1039091"/>
                      </a:xfrm>
                      <a:prstGeom prst="rect">
                        <a:avLst/>
                      </a:prstGeom>
                      <a:noFill/>
                    </p:spPr>
                  </p:pic>
                </p:oleObj>
              </mc:Fallback>
            </mc:AlternateContent>
          </a:graphicData>
        </a:graphic>
      </p:graphicFrame>
      <p:sp>
        <p:nvSpPr>
          <p:cNvPr id="11" name="Rectangle 10"/>
          <p:cNvSpPr/>
          <p:nvPr/>
        </p:nvSpPr>
        <p:spPr>
          <a:xfrm>
            <a:off x="488535" y="2200870"/>
            <a:ext cx="4313673" cy="923330"/>
          </a:xfrm>
          <a:prstGeom prst="rect">
            <a:avLst/>
          </a:prstGeom>
        </p:spPr>
        <p:txBody>
          <a:bodyPr wrap="square">
            <a:spAutoFit/>
          </a:bodyPr>
          <a:lstStyle/>
          <a:p>
            <a:r>
              <a:rPr lang="en-US" dirty="0"/>
              <a:t>It’s a topology is a permanent link between two endpoints. This is the simplest network topology.</a:t>
            </a:r>
          </a:p>
        </p:txBody>
      </p:sp>
      <p:sp>
        <p:nvSpPr>
          <p:cNvPr id="12" name="Content Placeholder 2"/>
          <p:cNvSpPr>
            <a:spLocks noGrp="1"/>
          </p:cNvSpPr>
          <p:nvPr>
            <p:ph idx="1"/>
          </p:nvPr>
        </p:nvSpPr>
        <p:spPr>
          <a:xfrm>
            <a:off x="4648200" y="2209800"/>
            <a:ext cx="4042873" cy="3276600"/>
          </a:xfrm>
        </p:spPr>
        <p:txBody>
          <a:bodyPr>
            <a:normAutofit/>
          </a:bodyPr>
          <a:lstStyle/>
          <a:p>
            <a:pPr marL="0" indent="0">
              <a:buNone/>
            </a:pPr>
            <a:r>
              <a:rPr lang="en-US" sz="2200" b="1" dirty="0"/>
              <a:t>Pros:</a:t>
            </a:r>
            <a:endParaRPr lang="en-US" sz="2200" dirty="0"/>
          </a:p>
          <a:p>
            <a:pPr lvl="0"/>
            <a:r>
              <a:rPr lang="en-US" sz="2200" dirty="0" smtClean="0"/>
              <a:t>Connect long distance locations;</a:t>
            </a:r>
          </a:p>
          <a:p>
            <a:pPr lvl="0"/>
            <a:r>
              <a:rPr lang="en-US" sz="2200" dirty="0" smtClean="0"/>
              <a:t>Simple to implement.</a:t>
            </a:r>
          </a:p>
          <a:p>
            <a:pPr marL="0" indent="0">
              <a:buNone/>
            </a:pPr>
            <a:endParaRPr lang="en-US" sz="2200" b="1" dirty="0" smtClean="0"/>
          </a:p>
          <a:p>
            <a:pPr marL="0" indent="0">
              <a:buNone/>
            </a:pPr>
            <a:r>
              <a:rPr lang="en-US" sz="2200" b="1" dirty="0" smtClean="0"/>
              <a:t>Cons</a:t>
            </a:r>
            <a:r>
              <a:rPr lang="en-US" sz="2200" b="1" dirty="0"/>
              <a:t>:</a:t>
            </a:r>
            <a:endParaRPr lang="en-US" sz="2200" dirty="0"/>
          </a:p>
          <a:p>
            <a:pPr lvl="0"/>
            <a:r>
              <a:rPr lang="en-US" sz="2200" dirty="0"/>
              <a:t>Cost of </a:t>
            </a:r>
            <a:r>
              <a:rPr lang="en-US" sz="2200" dirty="0" smtClean="0"/>
              <a:t>links;</a:t>
            </a:r>
            <a:endParaRPr lang="en-US" sz="2200" dirty="0"/>
          </a:p>
          <a:p>
            <a:pPr lvl="0"/>
            <a:r>
              <a:rPr lang="en-US" sz="2200" dirty="0" smtClean="0"/>
              <a:t>Slower links.</a:t>
            </a:r>
            <a:endParaRPr lang="en-US" sz="2200" dirty="0"/>
          </a:p>
        </p:txBody>
      </p:sp>
    </p:spTree>
    <p:extLst>
      <p:ext uri="{BB962C8B-B14F-4D97-AF65-F5344CB8AC3E}">
        <p14:creationId xmlns:p14="http://schemas.microsoft.com/office/powerpoint/2010/main" val="338099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Bus</a:t>
            </a:r>
            <a:endParaRPr lang="en-US" b="1" dirty="0"/>
          </a:p>
        </p:txBody>
      </p:sp>
      <p:sp>
        <p:nvSpPr>
          <p:cNvPr id="3" name="Content Placeholder 2"/>
          <p:cNvSpPr>
            <a:spLocks noGrp="1"/>
          </p:cNvSpPr>
          <p:nvPr>
            <p:ph idx="1"/>
          </p:nvPr>
        </p:nvSpPr>
        <p:spPr>
          <a:xfrm>
            <a:off x="4648200" y="2209800"/>
            <a:ext cx="4042873" cy="3810000"/>
          </a:xfrm>
        </p:spPr>
        <p:txBody>
          <a:bodyPr>
            <a:normAutofit fontScale="70000" lnSpcReduction="20000"/>
          </a:bodyPr>
          <a:lstStyle/>
          <a:p>
            <a:pPr marL="0" indent="0">
              <a:buNone/>
            </a:pPr>
            <a:r>
              <a:rPr lang="en-US" b="1" dirty="0"/>
              <a:t>Pros</a:t>
            </a:r>
            <a:endParaRPr lang="en-US" dirty="0"/>
          </a:p>
          <a:p>
            <a:pPr lvl="0"/>
            <a:r>
              <a:rPr lang="en-US" dirty="0"/>
              <a:t>Simple to install;</a:t>
            </a:r>
          </a:p>
          <a:p>
            <a:pPr lvl="0"/>
            <a:r>
              <a:rPr lang="en-US" dirty="0"/>
              <a:t>Inexpensive to implement.</a:t>
            </a:r>
          </a:p>
          <a:p>
            <a:pPr marL="0" indent="0">
              <a:buNone/>
            </a:pPr>
            <a:endParaRPr lang="en-US" b="1" dirty="0" smtClean="0"/>
          </a:p>
          <a:p>
            <a:pPr marL="0" indent="0">
              <a:buNone/>
            </a:pPr>
            <a:r>
              <a:rPr lang="en-US" b="1" dirty="0" smtClean="0"/>
              <a:t>Cons</a:t>
            </a:r>
            <a:endParaRPr lang="en-US" dirty="0"/>
          </a:p>
          <a:p>
            <a:pPr lvl="0"/>
            <a:r>
              <a:rPr lang="en-US" dirty="0"/>
              <a:t>Performance problems;</a:t>
            </a:r>
          </a:p>
          <a:p>
            <a:pPr lvl="0"/>
            <a:r>
              <a:rPr lang="en-US" dirty="0"/>
              <a:t>High cost of managing the network;</a:t>
            </a:r>
          </a:p>
          <a:p>
            <a:pPr lvl="0"/>
            <a:r>
              <a:rPr lang="en-US" dirty="0"/>
              <a:t>If the backbone cable fails, the entire network effectively becomes unusable (single point of failure).</a:t>
            </a:r>
          </a:p>
          <a:p>
            <a:pPr marL="0" indent="0">
              <a:buNone/>
            </a:pPr>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5485433"/>
              </p:ext>
            </p:extLst>
          </p:nvPr>
        </p:nvGraphicFramePr>
        <p:xfrm>
          <a:off x="457200" y="3505200"/>
          <a:ext cx="3657600" cy="1930965"/>
        </p:xfrm>
        <a:graphic>
          <a:graphicData uri="http://schemas.openxmlformats.org/presentationml/2006/ole">
            <mc:AlternateContent xmlns:mc="http://schemas.openxmlformats.org/markup-compatibility/2006">
              <mc:Choice xmlns:v="urn:schemas-microsoft-com:vml" Requires="v">
                <p:oleObj spid="_x0000_s2089" r:id="rId7" imgW="3857743" imgH="1697747" progId="Visio.Drawing.11">
                  <p:embed/>
                </p:oleObj>
              </mc:Choice>
              <mc:Fallback>
                <p:oleObj r:id="rId7" imgW="3857743" imgH="1697747"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05200"/>
                        <a:ext cx="3657600" cy="1930965"/>
                      </a:xfrm>
                      <a:prstGeom prst="rect">
                        <a:avLst/>
                      </a:prstGeom>
                      <a:noFill/>
                    </p:spPr>
                  </p:pic>
                </p:oleObj>
              </mc:Fallback>
            </mc:AlternateContent>
          </a:graphicData>
        </a:graphic>
      </p:graphicFrame>
      <p:sp>
        <p:nvSpPr>
          <p:cNvPr id="11" name="Rectangle 10"/>
          <p:cNvSpPr/>
          <p:nvPr/>
        </p:nvSpPr>
        <p:spPr>
          <a:xfrm>
            <a:off x="533400" y="2209800"/>
            <a:ext cx="3962400" cy="1200329"/>
          </a:xfrm>
          <a:prstGeom prst="rect">
            <a:avLst/>
          </a:prstGeom>
        </p:spPr>
        <p:txBody>
          <a:bodyPr wrap="square">
            <a:spAutoFit/>
          </a:bodyPr>
          <a:lstStyle/>
          <a:p>
            <a:pPr algn="just"/>
            <a:r>
              <a:rPr lang="en-US" dirty="0"/>
              <a:t>The Bus network topology uses a common backbone to connect all devices; each machine is connected to a single cable.</a:t>
            </a:r>
          </a:p>
        </p:txBody>
      </p:sp>
    </p:spTree>
    <p:extLst>
      <p:ext uri="{BB962C8B-B14F-4D97-AF65-F5344CB8AC3E}">
        <p14:creationId xmlns:p14="http://schemas.microsoft.com/office/powerpoint/2010/main" val="3787530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Star</a:t>
            </a:r>
            <a:endParaRPr lang="en-US" b="1" dirty="0"/>
          </a:p>
        </p:txBody>
      </p:sp>
      <p:sp>
        <p:nvSpPr>
          <p:cNvPr id="3" name="Content Placeholder 2"/>
          <p:cNvSpPr>
            <a:spLocks noGrp="1"/>
          </p:cNvSpPr>
          <p:nvPr>
            <p:ph idx="1"/>
          </p:nvPr>
        </p:nvSpPr>
        <p:spPr>
          <a:xfrm>
            <a:off x="4648200" y="2209800"/>
            <a:ext cx="4042873" cy="3810000"/>
          </a:xfrm>
        </p:spPr>
        <p:txBody>
          <a:bodyPr>
            <a:normAutofit fontScale="62500" lnSpcReduction="20000"/>
          </a:bodyPr>
          <a:lstStyle/>
          <a:p>
            <a:pPr marL="0" indent="0">
              <a:buNone/>
            </a:pPr>
            <a:r>
              <a:rPr lang="en-US" b="1" dirty="0"/>
              <a:t>Pros:</a:t>
            </a:r>
          </a:p>
          <a:p>
            <a:pPr lvl="0"/>
            <a:r>
              <a:rPr lang="en-US" dirty="0"/>
              <a:t>Easy to add new computer stations;</a:t>
            </a:r>
          </a:p>
          <a:p>
            <a:pPr lvl="0"/>
            <a:r>
              <a:rPr lang="en-US" dirty="0"/>
              <a:t>One cable failure won't bring down entire network;</a:t>
            </a:r>
          </a:p>
          <a:p>
            <a:pPr lvl="0"/>
            <a:r>
              <a:rPr lang="en-US" dirty="0"/>
              <a:t>Easy to trouble shoot problem area.</a:t>
            </a:r>
          </a:p>
          <a:p>
            <a:pPr marL="0" indent="0">
              <a:buNone/>
            </a:pPr>
            <a:endParaRPr lang="en-US" b="1" dirty="0" smtClean="0"/>
          </a:p>
          <a:p>
            <a:pPr marL="0" indent="0">
              <a:buNone/>
            </a:pPr>
            <a:r>
              <a:rPr lang="en-US" b="1" dirty="0" smtClean="0"/>
              <a:t>Cons</a:t>
            </a:r>
            <a:r>
              <a:rPr lang="en-US" b="1" dirty="0"/>
              <a:t>:</a:t>
            </a:r>
            <a:endParaRPr lang="en-US" dirty="0"/>
          </a:p>
          <a:p>
            <a:pPr lvl="0"/>
            <a:r>
              <a:rPr lang="en-US" dirty="0"/>
              <a:t>Cost of cables depending on number of stations;</a:t>
            </a:r>
          </a:p>
          <a:p>
            <a:pPr lvl="0"/>
            <a:r>
              <a:rPr lang="en-US" dirty="0"/>
              <a:t>Weak point of entire network failure with central device.</a:t>
            </a:r>
          </a:p>
          <a:p>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910790619"/>
              </p:ext>
            </p:extLst>
          </p:nvPr>
        </p:nvGraphicFramePr>
        <p:xfrm>
          <a:off x="457200" y="3200400"/>
          <a:ext cx="4087495" cy="3124200"/>
        </p:xfrm>
        <a:graphic>
          <a:graphicData uri="http://schemas.openxmlformats.org/presentationml/2006/ole">
            <mc:AlternateContent xmlns:mc="http://schemas.openxmlformats.org/markup-compatibility/2006">
              <mc:Choice xmlns:v="urn:schemas-microsoft-com:vml" Requires="v">
                <p:oleObj spid="_x0000_s3113" r:id="rId7" imgW="5726464" imgH="4385283" progId="Visio.Drawing.11">
                  <p:embed/>
                </p:oleObj>
              </mc:Choice>
              <mc:Fallback>
                <p:oleObj r:id="rId7" imgW="5726464" imgH="4385283"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200400"/>
                        <a:ext cx="4087495" cy="3124200"/>
                      </a:xfrm>
                      <a:prstGeom prst="rect">
                        <a:avLst/>
                      </a:prstGeom>
                      <a:noFill/>
                    </p:spPr>
                  </p:pic>
                </p:oleObj>
              </mc:Fallback>
            </mc:AlternateContent>
          </a:graphicData>
        </a:graphic>
      </p:graphicFrame>
      <p:sp>
        <p:nvSpPr>
          <p:cNvPr id="13" name="Rectangle 12"/>
          <p:cNvSpPr/>
          <p:nvPr/>
        </p:nvSpPr>
        <p:spPr>
          <a:xfrm>
            <a:off x="465034" y="2184737"/>
            <a:ext cx="4106966" cy="1015663"/>
          </a:xfrm>
          <a:prstGeom prst="rect">
            <a:avLst/>
          </a:prstGeom>
        </p:spPr>
        <p:txBody>
          <a:bodyPr wrap="square">
            <a:spAutoFit/>
          </a:bodyPr>
          <a:lstStyle/>
          <a:p>
            <a:pPr algn="just"/>
            <a:r>
              <a:rPr lang="en-US" dirty="0"/>
              <a:t>In the Star Topology there is a central connection point called the hub which is a computer hub or sometimes just a switch.</a:t>
            </a:r>
          </a:p>
        </p:txBody>
      </p:sp>
    </p:spTree>
    <p:extLst>
      <p:ext uri="{BB962C8B-B14F-4D97-AF65-F5344CB8AC3E}">
        <p14:creationId xmlns:p14="http://schemas.microsoft.com/office/powerpoint/2010/main" val="2940399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1182</Words>
  <Application>Microsoft Office PowerPoint</Application>
  <PresentationFormat>On-screen Show (4:3)</PresentationFormat>
  <Paragraphs>167</Paragraphs>
  <Slides>22</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Microsoft Visio Drawing</vt:lpstr>
      <vt:lpstr>Data Communications and Networks</vt:lpstr>
      <vt:lpstr>Agenda</vt:lpstr>
      <vt:lpstr>Objective</vt:lpstr>
      <vt:lpstr>Pre-assessment</vt:lpstr>
      <vt:lpstr>Network Topologies</vt:lpstr>
      <vt:lpstr>Physical Topologies</vt:lpstr>
      <vt:lpstr>Point-to-point</vt:lpstr>
      <vt:lpstr>Bus</vt:lpstr>
      <vt:lpstr>Star</vt:lpstr>
      <vt:lpstr>Ring</vt:lpstr>
      <vt:lpstr>Mesh</vt:lpstr>
      <vt:lpstr>Tree</vt:lpstr>
      <vt:lpstr>Logical Topologies</vt:lpstr>
      <vt:lpstr>Shared Media</vt:lpstr>
      <vt:lpstr>Ethernet</vt:lpstr>
      <vt:lpstr>Ethernet HUBs</vt:lpstr>
      <vt:lpstr>Switched Networks</vt:lpstr>
      <vt:lpstr>Fast Ethernet</vt:lpstr>
      <vt:lpstr>Fiber</vt:lpstr>
      <vt:lpstr>Token Ring</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Networks</dc:title>
  <dc:creator>internet</dc:creator>
  <cp:lastModifiedBy>Cunha, Renato</cp:lastModifiedBy>
  <cp:revision>33</cp:revision>
  <dcterms:created xsi:type="dcterms:W3CDTF">2011-02-13T18:48:44Z</dcterms:created>
  <dcterms:modified xsi:type="dcterms:W3CDTF">2011-02-15T05:21:12Z</dcterms:modified>
</cp:coreProperties>
</file>