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8" r:id="rId3"/>
    <p:sldId id="259" r:id="rId4"/>
    <p:sldId id="277" r:id="rId5"/>
    <p:sldId id="278" r:id="rId6"/>
    <p:sldId id="268" r:id="rId7"/>
    <p:sldId id="280" r:id="rId8"/>
    <p:sldId id="281" r:id="rId9"/>
    <p:sldId id="282" r:id="rId10"/>
    <p:sldId id="284" r:id="rId11"/>
    <p:sldId id="283" r:id="rId12"/>
    <p:sldId id="285" r:id="rId13"/>
    <p:sldId id="286" r:id="rId14"/>
    <p:sldId id="287" r:id="rId15"/>
    <p:sldId id="288" r:id="rId16"/>
    <p:sldId id="289" r:id="rId17"/>
    <p:sldId id="290" r:id="rId18"/>
    <p:sldId id="291" r:id="rId19"/>
    <p:sldId id="279"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54" autoAdjust="0"/>
    <p:restoredTop sz="94660"/>
  </p:normalViewPr>
  <p:slideViewPr>
    <p:cSldViewPr>
      <p:cViewPr varScale="1">
        <p:scale>
          <a:sx n="73" d="100"/>
          <a:sy n="73" d="100"/>
        </p:scale>
        <p:origin x="-1086" y="-10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FE1961-D35E-422F-B7C4-61C1FDAE885C}" type="datetimeFigureOut">
              <a:rPr lang="en-US" smtClean="0"/>
              <a:pPr/>
              <a:t>10/3/2011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2DCFF0-F180-406B-B867-47C8CC30DD78}" type="slidenum">
              <a:rPr lang="en-US" smtClean="0"/>
              <a:pPr/>
              <a:t>‹#›</a:t>
            </a:fld>
            <a:endParaRPr lang="en-US"/>
          </a:p>
        </p:txBody>
      </p:sp>
    </p:spTree>
    <p:extLst>
      <p:ext uri="{BB962C8B-B14F-4D97-AF65-F5344CB8AC3E}">
        <p14:creationId xmlns="" xmlns:p14="http://schemas.microsoft.com/office/powerpoint/2010/main" val="22610845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2DCFF0-F180-406B-B867-47C8CC30DD78}" type="slidenum">
              <a:rPr lang="en-US" smtClean="0"/>
              <a:pPr/>
              <a:t>2</a:t>
            </a:fld>
            <a:endParaRPr lang="en-US"/>
          </a:p>
        </p:txBody>
      </p:sp>
    </p:spTree>
    <p:extLst>
      <p:ext uri="{BB962C8B-B14F-4D97-AF65-F5344CB8AC3E}">
        <p14:creationId xmlns="" xmlns:p14="http://schemas.microsoft.com/office/powerpoint/2010/main" val="36722953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2DCFF0-F180-406B-B867-47C8CC30DD78}" type="slidenum">
              <a:rPr lang="en-US" smtClean="0"/>
              <a:pPr/>
              <a:t>11</a:t>
            </a:fld>
            <a:endParaRPr lang="en-US"/>
          </a:p>
        </p:txBody>
      </p:sp>
    </p:spTree>
    <p:extLst>
      <p:ext uri="{BB962C8B-B14F-4D97-AF65-F5344CB8AC3E}">
        <p14:creationId xmlns="" xmlns:p14="http://schemas.microsoft.com/office/powerpoint/2010/main" val="36722953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2DCFF0-F180-406B-B867-47C8CC30DD78}" type="slidenum">
              <a:rPr lang="en-US" smtClean="0"/>
              <a:pPr/>
              <a:t>12</a:t>
            </a:fld>
            <a:endParaRPr lang="en-US"/>
          </a:p>
        </p:txBody>
      </p:sp>
    </p:spTree>
    <p:extLst>
      <p:ext uri="{BB962C8B-B14F-4D97-AF65-F5344CB8AC3E}">
        <p14:creationId xmlns="" xmlns:p14="http://schemas.microsoft.com/office/powerpoint/2010/main" val="36722953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2DCFF0-F180-406B-B867-47C8CC30DD78}" type="slidenum">
              <a:rPr lang="en-US" smtClean="0"/>
              <a:pPr/>
              <a:t>13</a:t>
            </a:fld>
            <a:endParaRPr lang="en-US"/>
          </a:p>
        </p:txBody>
      </p:sp>
    </p:spTree>
    <p:extLst>
      <p:ext uri="{BB962C8B-B14F-4D97-AF65-F5344CB8AC3E}">
        <p14:creationId xmlns="" xmlns:p14="http://schemas.microsoft.com/office/powerpoint/2010/main" val="36722953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2DCFF0-F180-406B-B867-47C8CC30DD78}" type="slidenum">
              <a:rPr lang="en-US" smtClean="0"/>
              <a:pPr/>
              <a:t>14</a:t>
            </a:fld>
            <a:endParaRPr lang="en-US"/>
          </a:p>
        </p:txBody>
      </p:sp>
    </p:spTree>
    <p:extLst>
      <p:ext uri="{BB962C8B-B14F-4D97-AF65-F5344CB8AC3E}">
        <p14:creationId xmlns="" xmlns:p14="http://schemas.microsoft.com/office/powerpoint/2010/main" val="36722953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2DCFF0-F180-406B-B867-47C8CC30DD78}" type="slidenum">
              <a:rPr lang="en-US" smtClean="0"/>
              <a:pPr/>
              <a:t>15</a:t>
            </a:fld>
            <a:endParaRPr lang="en-US"/>
          </a:p>
        </p:txBody>
      </p:sp>
    </p:spTree>
    <p:extLst>
      <p:ext uri="{BB962C8B-B14F-4D97-AF65-F5344CB8AC3E}">
        <p14:creationId xmlns="" xmlns:p14="http://schemas.microsoft.com/office/powerpoint/2010/main" val="36722953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2DCFF0-F180-406B-B867-47C8CC30DD78}" type="slidenum">
              <a:rPr lang="en-US" smtClean="0"/>
              <a:pPr/>
              <a:t>16</a:t>
            </a:fld>
            <a:endParaRPr lang="en-US"/>
          </a:p>
        </p:txBody>
      </p:sp>
    </p:spTree>
    <p:extLst>
      <p:ext uri="{BB962C8B-B14F-4D97-AF65-F5344CB8AC3E}">
        <p14:creationId xmlns="" xmlns:p14="http://schemas.microsoft.com/office/powerpoint/2010/main" val="36722953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2DCFF0-F180-406B-B867-47C8CC30DD78}" type="slidenum">
              <a:rPr lang="en-US" smtClean="0"/>
              <a:pPr/>
              <a:t>17</a:t>
            </a:fld>
            <a:endParaRPr lang="en-US"/>
          </a:p>
        </p:txBody>
      </p:sp>
    </p:spTree>
    <p:extLst>
      <p:ext uri="{BB962C8B-B14F-4D97-AF65-F5344CB8AC3E}">
        <p14:creationId xmlns="" xmlns:p14="http://schemas.microsoft.com/office/powerpoint/2010/main" val="36722953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2DCFF0-F180-406B-B867-47C8CC30DD78}" type="slidenum">
              <a:rPr lang="en-US" smtClean="0"/>
              <a:pPr/>
              <a:t>18</a:t>
            </a:fld>
            <a:endParaRPr lang="en-US"/>
          </a:p>
        </p:txBody>
      </p:sp>
    </p:spTree>
    <p:extLst>
      <p:ext uri="{BB962C8B-B14F-4D97-AF65-F5344CB8AC3E}">
        <p14:creationId xmlns="" xmlns:p14="http://schemas.microsoft.com/office/powerpoint/2010/main" val="36722953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2DCFF0-F180-406B-B867-47C8CC30DD78}" type="slidenum">
              <a:rPr lang="en-US" smtClean="0"/>
              <a:pPr/>
              <a:t>19</a:t>
            </a:fld>
            <a:endParaRPr lang="en-US"/>
          </a:p>
        </p:txBody>
      </p:sp>
    </p:spTree>
    <p:extLst>
      <p:ext uri="{BB962C8B-B14F-4D97-AF65-F5344CB8AC3E}">
        <p14:creationId xmlns="" xmlns:p14="http://schemas.microsoft.com/office/powerpoint/2010/main" val="36722953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2DCFF0-F180-406B-B867-47C8CC30DD78}" type="slidenum">
              <a:rPr lang="en-US" smtClean="0"/>
              <a:pPr/>
              <a:t>20</a:t>
            </a:fld>
            <a:endParaRPr lang="en-US"/>
          </a:p>
        </p:txBody>
      </p:sp>
    </p:spTree>
    <p:extLst>
      <p:ext uri="{BB962C8B-B14F-4D97-AF65-F5344CB8AC3E}">
        <p14:creationId xmlns="" xmlns:p14="http://schemas.microsoft.com/office/powerpoint/2010/main" val="36722953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2DCFF0-F180-406B-B867-47C8CC30DD78}" type="slidenum">
              <a:rPr lang="en-US" smtClean="0"/>
              <a:pPr/>
              <a:t>3</a:t>
            </a:fld>
            <a:endParaRPr lang="en-US"/>
          </a:p>
        </p:txBody>
      </p:sp>
    </p:spTree>
    <p:extLst>
      <p:ext uri="{BB962C8B-B14F-4D97-AF65-F5344CB8AC3E}">
        <p14:creationId xmlns="" xmlns:p14="http://schemas.microsoft.com/office/powerpoint/2010/main" val="36722953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2DCFF0-F180-406B-B867-47C8CC30DD78}" type="slidenum">
              <a:rPr lang="en-US" smtClean="0"/>
              <a:pPr/>
              <a:t>4</a:t>
            </a:fld>
            <a:endParaRPr lang="en-US"/>
          </a:p>
        </p:txBody>
      </p:sp>
    </p:spTree>
    <p:extLst>
      <p:ext uri="{BB962C8B-B14F-4D97-AF65-F5344CB8AC3E}">
        <p14:creationId xmlns="" xmlns:p14="http://schemas.microsoft.com/office/powerpoint/2010/main" val="36722953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2DCFF0-F180-406B-B867-47C8CC30DD78}" type="slidenum">
              <a:rPr lang="en-US" smtClean="0"/>
              <a:pPr/>
              <a:t>5</a:t>
            </a:fld>
            <a:endParaRPr lang="en-US"/>
          </a:p>
        </p:txBody>
      </p:sp>
    </p:spTree>
    <p:extLst>
      <p:ext uri="{BB962C8B-B14F-4D97-AF65-F5344CB8AC3E}">
        <p14:creationId xmlns="" xmlns:p14="http://schemas.microsoft.com/office/powerpoint/2010/main" val="36722953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2DCFF0-F180-406B-B867-47C8CC30DD78}" type="slidenum">
              <a:rPr lang="en-US" smtClean="0"/>
              <a:pPr/>
              <a:t>6</a:t>
            </a:fld>
            <a:endParaRPr lang="en-US"/>
          </a:p>
        </p:txBody>
      </p:sp>
    </p:spTree>
    <p:extLst>
      <p:ext uri="{BB962C8B-B14F-4D97-AF65-F5344CB8AC3E}">
        <p14:creationId xmlns="" xmlns:p14="http://schemas.microsoft.com/office/powerpoint/2010/main" val="36722953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2DCFF0-F180-406B-B867-47C8CC30DD78}" type="slidenum">
              <a:rPr lang="en-US" smtClean="0"/>
              <a:pPr/>
              <a:t>7</a:t>
            </a:fld>
            <a:endParaRPr lang="en-US"/>
          </a:p>
        </p:txBody>
      </p:sp>
    </p:spTree>
    <p:extLst>
      <p:ext uri="{BB962C8B-B14F-4D97-AF65-F5344CB8AC3E}">
        <p14:creationId xmlns="" xmlns:p14="http://schemas.microsoft.com/office/powerpoint/2010/main" val="36722953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2DCFF0-F180-406B-B867-47C8CC30DD78}" type="slidenum">
              <a:rPr lang="en-US" smtClean="0"/>
              <a:pPr/>
              <a:t>8</a:t>
            </a:fld>
            <a:endParaRPr lang="en-US"/>
          </a:p>
        </p:txBody>
      </p:sp>
    </p:spTree>
    <p:extLst>
      <p:ext uri="{BB962C8B-B14F-4D97-AF65-F5344CB8AC3E}">
        <p14:creationId xmlns="" xmlns:p14="http://schemas.microsoft.com/office/powerpoint/2010/main" val="36722953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2DCFF0-F180-406B-B867-47C8CC30DD78}" type="slidenum">
              <a:rPr lang="en-US" smtClean="0"/>
              <a:pPr/>
              <a:t>9</a:t>
            </a:fld>
            <a:endParaRPr lang="en-US"/>
          </a:p>
        </p:txBody>
      </p:sp>
    </p:spTree>
    <p:extLst>
      <p:ext uri="{BB962C8B-B14F-4D97-AF65-F5344CB8AC3E}">
        <p14:creationId xmlns="" xmlns:p14="http://schemas.microsoft.com/office/powerpoint/2010/main" val="36722953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2DCFF0-F180-406B-B867-47C8CC30DD78}" type="slidenum">
              <a:rPr lang="en-US" smtClean="0"/>
              <a:pPr/>
              <a:t>10</a:t>
            </a:fld>
            <a:endParaRPr lang="en-US"/>
          </a:p>
        </p:txBody>
      </p:sp>
    </p:spTree>
    <p:extLst>
      <p:ext uri="{BB962C8B-B14F-4D97-AF65-F5344CB8AC3E}">
        <p14:creationId xmlns="" xmlns:p14="http://schemas.microsoft.com/office/powerpoint/2010/main" val="36722953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CD798B-56DD-4770-AB18-A6D5691B604F}" type="datetime1">
              <a:rPr lang="en-US" smtClean="0"/>
              <a:pPr/>
              <a:t>10/3/2011</a:t>
            </a:fld>
            <a:endParaRPr lang="en-US"/>
          </a:p>
        </p:txBody>
      </p:sp>
      <p:sp>
        <p:nvSpPr>
          <p:cNvPr id="5" name="Footer Placeholder 4"/>
          <p:cNvSpPr>
            <a:spLocks noGrp="1"/>
          </p:cNvSpPr>
          <p:nvPr>
            <p:ph type="ftr" sz="quarter" idx="11"/>
          </p:nvPr>
        </p:nvSpPr>
        <p:spPr/>
        <p:txBody>
          <a:bodyPr/>
          <a:lstStyle/>
          <a:p>
            <a:r>
              <a:rPr lang="en-US" smtClean="0"/>
              <a:t>Data Communications and Network</a:t>
            </a:r>
            <a:endParaRPr lang="en-US"/>
          </a:p>
        </p:txBody>
      </p:sp>
      <p:sp>
        <p:nvSpPr>
          <p:cNvPr id="6" name="Slide Number Placeholder 5"/>
          <p:cNvSpPr>
            <a:spLocks noGrp="1"/>
          </p:cNvSpPr>
          <p:nvPr>
            <p:ph type="sldNum" sz="quarter" idx="12"/>
          </p:nvPr>
        </p:nvSpPr>
        <p:spPr/>
        <p:txBody>
          <a:bodyPr/>
          <a:lstStyle/>
          <a:p>
            <a:fld id="{6F3AD997-40A5-4905-B10E-124E596A99DF}" type="slidenum">
              <a:rPr lang="en-US" smtClean="0"/>
              <a:pPr/>
              <a:t>‹#›</a:t>
            </a:fld>
            <a:endParaRPr lang="en-US"/>
          </a:p>
        </p:txBody>
      </p:sp>
    </p:spTree>
    <p:extLst>
      <p:ext uri="{BB962C8B-B14F-4D97-AF65-F5344CB8AC3E}">
        <p14:creationId xmlns="" xmlns:p14="http://schemas.microsoft.com/office/powerpoint/2010/main" val="3768286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90283A-4DB2-4D47-ABBA-0A073FA8236C}" type="datetime1">
              <a:rPr lang="en-US" smtClean="0"/>
              <a:pPr/>
              <a:t>10/3/2011</a:t>
            </a:fld>
            <a:endParaRPr lang="en-US"/>
          </a:p>
        </p:txBody>
      </p:sp>
      <p:sp>
        <p:nvSpPr>
          <p:cNvPr id="5" name="Footer Placeholder 4"/>
          <p:cNvSpPr>
            <a:spLocks noGrp="1"/>
          </p:cNvSpPr>
          <p:nvPr>
            <p:ph type="ftr" sz="quarter" idx="11"/>
          </p:nvPr>
        </p:nvSpPr>
        <p:spPr/>
        <p:txBody>
          <a:bodyPr/>
          <a:lstStyle/>
          <a:p>
            <a:r>
              <a:rPr lang="en-US" smtClean="0"/>
              <a:t>Data Communications and Network</a:t>
            </a:r>
            <a:endParaRPr lang="en-US"/>
          </a:p>
        </p:txBody>
      </p:sp>
      <p:sp>
        <p:nvSpPr>
          <p:cNvPr id="6" name="Slide Number Placeholder 5"/>
          <p:cNvSpPr>
            <a:spLocks noGrp="1"/>
          </p:cNvSpPr>
          <p:nvPr>
            <p:ph type="sldNum" sz="quarter" idx="12"/>
          </p:nvPr>
        </p:nvSpPr>
        <p:spPr/>
        <p:txBody>
          <a:bodyPr/>
          <a:lstStyle/>
          <a:p>
            <a:fld id="{6F3AD997-40A5-4905-B10E-124E596A99DF}" type="slidenum">
              <a:rPr lang="en-US" smtClean="0"/>
              <a:pPr/>
              <a:t>‹#›</a:t>
            </a:fld>
            <a:endParaRPr lang="en-US"/>
          </a:p>
        </p:txBody>
      </p:sp>
    </p:spTree>
    <p:extLst>
      <p:ext uri="{BB962C8B-B14F-4D97-AF65-F5344CB8AC3E}">
        <p14:creationId xmlns="" xmlns:p14="http://schemas.microsoft.com/office/powerpoint/2010/main" val="3986350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E403B6-5C02-448A-B9F2-9903B0C8E29F}" type="datetime1">
              <a:rPr lang="en-US" smtClean="0"/>
              <a:pPr/>
              <a:t>10/3/2011</a:t>
            </a:fld>
            <a:endParaRPr lang="en-US"/>
          </a:p>
        </p:txBody>
      </p:sp>
      <p:sp>
        <p:nvSpPr>
          <p:cNvPr id="5" name="Footer Placeholder 4"/>
          <p:cNvSpPr>
            <a:spLocks noGrp="1"/>
          </p:cNvSpPr>
          <p:nvPr>
            <p:ph type="ftr" sz="quarter" idx="11"/>
          </p:nvPr>
        </p:nvSpPr>
        <p:spPr/>
        <p:txBody>
          <a:bodyPr/>
          <a:lstStyle/>
          <a:p>
            <a:r>
              <a:rPr lang="en-US" smtClean="0"/>
              <a:t>Data Communications and Network</a:t>
            </a:r>
            <a:endParaRPr lang="en-US"/>
          </a:p>
        </p:txBody>
      </p:sp>
      <p:sp>
        <p:nvSpPr>
          <p:cNvPr id="6" name="Slide Number Placeholder 5"/>
          <p:cNvSpPr>
            <a:spLocks noGrp="1"/>
          </p:cNvSpPr>
          <p:nvPr>
            <p:ph type="sldNum" sz="quarter" idx="12"/>
          </p:nvPr>
        </p:nvSpPr>
        <p:spPr/>
        <p:txBody>
          <a:bodyPr/>
          <a:lstStyle/>
          <a:p>
            <a:fld id="{6F3AD997-40A5-4905-B10E-124E596A99DF}" type="slidenum">
              <a:rPr lang="en-US" smtClean="0"/>
              <a:pPr/>
              <a:t>‹#›</a:t>
            </a:fld>
            <a:endParaRPr lang="en-US"/>
          </a:p>
        </p:txBody>
      </p:sp>
    </p:spTree>
    <p:extLst>
      <p:ext uri="{BB962C8B-B14F-4D97-AF65-F5344CB8AC3E}">
        <p14:creationId xmlns="" xmlns:p14="http://schemas.microsoft.com/office/powerpoint/2010/main" val="4288303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BC1A53-3E81-4152-9609-6621CC28A38C}" type="datetime1">
              <a:rPr lang="en-US" smtClean="0"/>
              <a:pPr/>
              <a:t>10/3/2011</a:t>
            </a:fld>
            <a:endParaRPr lang="en-US"/>
          </a:p>
        </p:txBody>
      </p:sp>
      <p:sp>
        <p:nvSpPr>
          <p:cNvPr id="5" name="Footer Placeholder 4"/>
          <p:cNvSpPr>
            <a:spLocks noGrp="1"/>
          </p:cNvSpPr>
          <p:nvPr>
            <p:ph type="ftr" sz="quarter" idx="11"/>
          </p:nvPr>
        </p:nvSpPr>
        <p:spPr/>
        <p:txBody>
          <a:bodyPr/>
          <a:lstStyle/>
          <a:p>
            <a:r>
              <a:rPr lang="en-US" smtClean="0"/>
              <a:t>Data Communications and Network</a:t>
            </a:r>
            <a:endParaRPr lang="en-US"/>
          </a:p>
        </p:txBody>
      </p:sp>
      <p:sp>
        <p:nvSpPr>
          <p:cNvPr id="6" name="Slide Number Placeholder 5"/>
          <p:cNvSpPr>
            <a:spLocks noGrp="1"/>
          </p:cNvSpPr>
          <p:nvPr>
            <p:ph type="sldNum" sz="quarter" idx="12"/>
          </p:nvPr>
        </p:nvSpPr>
        <p:spPr/>
        <p:txBody>
          <a:bodyPr/>
          <a:lstStyle/>
          <a:p>
            <a:fld id="{6F3AD997-40A5-4905-B10E-124E596A99DF}" type="slidenum">
              <a:rPr lang="en-US" smtClean="0"/>
              <a:pPr/>
              <a:t>‹#›</a:t>
            </a:fld>
            <a:endParaRPr lang="en-US"/>
          </a:p>
        </p:txBody>
      </p:sp>
    </p:spTree>
    <p:extLst>
      <p:ext uri="{BB962C8B-B14F-4D97-AF65-F5344CB8AC3E}">
        <p14:creationId xmlns="" xmlns:p14="http://schemas.microsoft.com/office/powerpoint/2010/main" val="2659261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87E57D-EC23-4EC6-B196-A2CBDAE90AFF}" type="datetime1">
              <a:rPr lang="en-US" smtClean="0"/>
              <a:pPr/>
              <a:t>10/3/2011</a:t>
            </a:fld>
            <a:endParaRPr lang="en-US"/>
          </a:p>
        </p:txBody>
      </p:sp>
      <p:sp>
        <p:nvSpPr>
          <p:cNvPr id="5" name="Footer Placeholder 4"/>
          <p:cNvSpPr>
            <a:spLocks noGrp="1"/>
          </p:cNvSpPr>
          <p:nvPr>
            <p:ph type="ftr" sz="quarter" idx="11"/>
          </p:nvPr>
        </p:nvSpPr>
        <p:spPr/>
        <p:txBody>
          <a:bodyPr/>
          <a:lstStyle/>
          <a:p>
            <a:r>
              <a:rPr lang="en-US" smtClean="0"/>
              <a:t>Data Communications and Network</a:t>
            </a:r>
            <a:endParaRPr lang="en-US"/>
          </a:p>
        </p:txBody>
      </p:sp>
      <p:sp>
        <p:nvSpPr>
          <p:cNvPr id="6" name="Slide Number Placeholder 5"/>
          <p:cNvSpPr>
            <a:spLocks noGrp="1"/>
          </p:cNvSpPr>
          <p:nvPr>
            <p:ph type="sldNum" sz="quarter" idx="12"/>
          </p:nvPr>
        </p:nvSpPr>
        <p:spPr/>
        <p:txBody>
          <a:bodyPr/>
          <a:lstStyle/>
          <a:p>
            <a:fld id="{6F3AD997-40A5-4905-B10E-124E596A99DF}" type="slidenum">
              <a:rPr lang="en-US" smtClean="0"/>
              <a:pPr/>
              <a:t>‹#›</a:t>
            </a:fld>
            <a:endParaRPr lang="en-US"/>
          </a:p>
        </p:txBody>
      </p:sp>
    </p:spTree>
    <p:extLst>
      <p:ext uri="{BB962C8B-B14F-4D97-AF65-F5344CB8AC3E}">
        <p14:creationId xmlns="" xmlns:p14="http://schemas.microsoft.com/office/powerpoint/2010/main" val="3218735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D9B709F-4085-4E93-A891-80BA707BEE46}" type="datetime1">
              <a:rPr lang="en-US" smtClean="0"/>
              <a:pPr/>
              <a:t>10/3/2011</a:t>
            </a:fld>
            <a:endParaRPr lang="en-US"/>
          </a:p>
        </p:txBody>
      </p:sp>
      <p:sp>
        <p:nvSpPr>
          <p:cNvPr id="6" name="Footer Placeholder 5"/>
          <p:cNvSpPr>
            <a:spLocks noGrp="1"/>
          </p:cNvSpPr>
          <p:nvPr>
            <p:ph type="ftr" sz="quarter" idx="11"/>
          </p:nvPr>
        </p:nvSpPr>
        <p:spPr/>
        <p:txBody>
          <a:bodyPr/>
          <a:lstStyle/>
          <a:p>
            <a:r>
              <a:rPr lang="en-US" smtClean="0"/>
              <a:t>Data Communications and Network</a:t>
            </a:r>
            <a:endParaRPr lang="en-US"/>
          </a:p>
        </p:txBody>
      </p:sp>
      <p:sp>
        <p:nvSpPr>
          <p:cNvPr id="7" name="Slide Number Placeholder 6"/>
          <p:cNvSpPr>
            <a:spLocks noGrp="1"/>
          </p:cNvSpPr>
          <p:nvPr>
            <p:ph type="sldNum" sz="quarter" idx="12"/>
          </p:nvPr>
        </p:nvSpPr>
        <p:spPr/>
        <p:txBody>
          <a:bodyPr/>
          <a:lstStyle/>
          <a:p>
            <a:fld id="{6F3AD997-40A5-4905-B10E-124E596A99DF}" type="slidenum">
              <a:rPr lang="en-US" smtClean="0"/>
              <a:pPr/>
              <a:t>‹#›</a:t>
            </a:fld>
            <a:endParaRPr lang="en-US"/>
          </a:p>
        </p:txBody>
      </p:sp>
    </p:spTree>
    <p:extLst>
      <p:ext uri="{BB962C8B-B14F-4D97-AF65-F5344CB8AC3E}">
        <p14:creationId xmlns="" xmlns:p14="http://schemas.microsoft.com/office/powerpoint/2010/main" val="2892902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1A7271-486E-4F59-A11F-F952C07C0DF5}" type="datetime1">
              <a:rPr lang="en-US" smtClean="0"/>
              <a:pPr/>
              <a:t>10/3/2011</a:t>
            </a:fld>
            <a:endParaRPr lang="en-US"/>
          </a:p>
        </p:txBody>
      </p:sp>
      <p:sp>
        <p:nvSpPr>
          <p:cNvPr id="8" name="Footer Placeholder 7"/>
          <p:cNvSpPr>
            <a:spLocks noGrp="1"/>
          </p:cNvSpPr>
          <p:nvPr>
            <p:ph type="ftr" sz="quarter" idx="11"/>
          </p:nvPr>
        </p:nvSpPr>
        <p:spPr/>
        <p:txBody>
          <a:bodyPr/>
          <a:lstStyle/>
          <a:p>
            <a:r>
              <a:rPr lang="en-US" smtClean="0"/>
              <a:t>Data Communications and Network</a:t>
            </a:r>
            <a:endParaRPr lang="en-US"/>
          </a:p>
        </p:txBody>
      </p:sp>
      <p:sp>
        <p:nvSpPr>
          <p:cNvPr id="9" name="Slide Number Placeholder 8"/>
          <p:cNvSpPr>
            <a:spLocks noGrp="1"/>
          </p:cNvSpPr>
          <p:nvPr>
            <p:ph type="sldNum" sz="quarter" idx="12"/>
          </p:nvPr>
        </p:nvSpPr>
        <p:spPr/>
        <p:txBody>
          <a:bodyPr/>
          <a:lstStyle/>
          <a:p>
            <a:fld id="{6F3AD997-40A5-4905-B10E-124E596A99DF}" type="slidenum">
              <a:rPr lang="en-US" smtClean="0"/>
              <a:pPr/>
              <a:t>‹#›</a:t>
            </a:fld>
            <a:endParaRPr lang="en-US"/>
          </a:p>
        </p:txBody>
      </p:sp>
    </p:spTree>
    <p:extLst>
      <p:ext uri="{BB962C8B-B14F-4D97-AF65-F5344CB8AC3E}">
        <p14:creationId xmlns="" xmlns:p14="http://schemas.microsoft.com/office/powerpoint/2010/main" val="2834937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235D9A-D7AE-4144-A98B-B58E21F62D95}" type="datetime1">
              <a:rPr lang="en-US" smtClean="0"/>
              <a:pPr/>
              <a:t>10/3/2011</a:t>
            </a:fld>
            <a:endParaRPr lang="en-US"/>
          </a:p>
        </p:txBody>
      </p:sp>
      <p:sp>
        <p:nvSpPr>
          <p:cNvPr id="4" name="Footer Placeholder 3"/>
          <p:cNvSpPr>
            <a:spLocks noGrp="1"/>
          </p:cNvSpPr>
          <p:nvPr>
            <p:ph type="ftr" sz="quarter" idx="11"/>
          </p:nvPr>
        </p:nvSpPr>
        <p:spPr/>
        <p:txBody>
          <a:bodyPr/>
          <a:lstStyle/>
          <a:p>
            <a:r>
              <a:rPr lang="en-US" smtClean="0"/>
              <a:t>Data Communications and Network</a:t>
            </a:r>
            <a:endParaRPr lang="en-US"/>
          </a:p>
        </p:txBody>
      </p:sp>
      <p:sp>
        <p:nvSpPr>
          <p:cNvPr id="5" name="Slide Number Placeholder 4"/>
          <p:cNvSpPr>
            <a:spLocks noGrp="1"/>
          </p:cNvSpPr>
          <p:nvPr>
            <p:ph type="sldNum" sz="quarter" idx="12"/>
          </p:nvPr>
        </p:nvSpPr>
        <p:spPr/>
        <p:txBody>
          <a:bodyPr/>
          <a:lstStyle/>
          <a:p>
            <a:fld id="{6F3AD997-40A5-4905-B10E-124E596A99DF}" type="slidenum">
              <a:rPr lang="en-US" smtClean="0"/>
              <a:pPr/>
              <a:t>‹#›</a:t>
            </a:fld>
            <a:endParaRPr lang="en-US"/>
          </a:p>
        </p:txBody>
      </p:sp>
    </p:spTree>
    <p:extLst>
      <p:ext uri="{BB962C8B-B14F-4D97-AF65-F5344CB8AC3E}">
        <p14:creationId xmlns="" xmlns:p14="http://schemas.microsoft.com/office/powerpoint/2010/main" val="940924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4983BB-70E8-4EF9-BE44-42E6A6BB4274}" type="datetime1">
              <a:rPr lang="en-US" smtClean="0"/>
              <a:pPr/>
              <a:t>10/3/2011</a:t>
            </a:fld>
            <a:endParaRPr lang="en-US"/>
          </a:p>
        </p:txBody>
      </p:sp>
      <p:sp>
        <p:nvSpPr>
          <p:cNvPr id="3" name="Footer Placeholder 2"/>
          <p:cNvSpPr>
            <a:spLocks noGrp="1"/>
          </p:cNvSpPr>
          <p:nvPr>
            <p:ph type="ftr" sz="quarter" idx="11"/>
          </p:nvPr>
        </p:nvSpPr>
        <p:spPr/>
        <p:txBody>
          <a:bodyPr/>
          <a:lstStyle/>
          <a:p>
            <a:r>
              <a:rPr lang="en-US" smtClean="0"/>
              <a:t>Data Communications and Network</a:t>
            </a:r>
            <a:endParaRPr lang="en-US"/>
          </a:p>
        </p:txBody>
      </p:sp>
      <p:sp>
        <p:nvSpPr>
          <p:cNvPr id="4" name="Slide Number Placeholder 3"/>
          <p:cNvSpPr>
            <a:spLocks noGrp="1"/>
          </p:cNvSpPr>
          <p:nvPr>
            <p:ph type="sldNum" sz="quarter" idx="12"/>
          </p:nvPr>
        </p:nvSpPr>
        <p:spPr/>
        <p:txBody>
          <a:bodyPr/>
          <a:lstStyle/>
          <a:p>
            <a:fld id="{6F3AD997-40A5-4905-B10E-124E596A99DF}" type="slidenum">
              <a:rPr lang="en-US" smtClean="0"/>
              <a:pPr/>
              <a:t>‹#›</a:t>
            </a:fld>
            <a:endParaRPr lang="en-US"/>
          </a:p>
        </p:txBody>
      </p:sp>
    </p:spTree>
    <p:extLst>
      <p:ext uri="{BB962C8B-B14F-4D97-AF65-F5344CB8AC3E}">
        <p14:creationId xmlns="" xmlns:p14="http://schemas.microsoft.com/office/powerpoint/2010/main" val="148730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369C39-1143-4245-8E33-73C194CB5348}" type="datetime1">
              <a:rPr lang="en-US" smtClean="0"/>
              <a:pPr/>
              <a:t>10/3/2011</a:t>
            </a:fld>
            <a:endParaRPr lang="en-US"/>
          </a:p>
        </p:txBody>
      </p:sp>
      <p:sp>
        <p:nvSpPr>
          <p:cNvPr id="6" name="Footer Placeholder 5"/>
          <p:cNvSpPr>
            <a:spLocks noGrp="1"/>
          </p:cNvSpPr>
          <p:nvPr>
            <p:ph type="ftr" sz="quarter" idx="11"/>
          </p:nvPr>
        </p:nvSpPr>
        <p:spPr/>
        <p:txBody>
          <a:bodyPr/>
          <a:lstStyle/>
          <a:p>
            <a:r>
              <a:rPr lang="en-US" smtClean="0"/>
              <a:t>Data Communications and Network</a:t>
            </a:r>
            <a:endParaRPr lang="en-US"/>
          </a:p>
        </p:txBody>
      </p:sp>
      <p:sp>
        <p:nvSpPr>
          <p:cNvPr id="7" name="Slide Number Placeholder 6"/>
          <p:cNvSpPr>
            <a:spLocks noGrp="1"/>
          </p:cNvSpPr>
          <p:nvPr>
            <p:ph type="sldNum" sz="quarter" idx="12"/>
          </p:nvPr>
        </p:nvSpPr>
        <p:spPr/>
        <p:txBody>
          <a:bodyPr/>
          <a:lstStyle/>
          <a:p>
            <a:fld id="{6F3AD997-40A5-4905-B10E-124E596A99DF}" type="slidenum">
              <a:rPr lang="en-US" smtClean="0"/>
              <a:pPr/>
              <a:t>‹#›</a:t>
            </a:fld>
            <a:endParaRPr lang="en-US"/>
          </a:p>
        </p:txBody>
      </p:sp>
    </p:spTree>
    <p:extLst>
      <p:ext uri="{BB962C8B-B14F-4D97-AF65-F5344CB8AC3E}">
        <p14:creationId xmlns="" xmlns:p14="http://schemas.microsoft.com/office/powerpoint/2010/main" val="1883597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F7470D-3ECD-4EA2-823C-0E961B87836E}" type="datetime1">
              <a:rPr lang="en-US" smtClean="0"/>
              <a:pPr/>
              <a:t>10/3/2011</a:t>
            </a:fld>
            <a:endParaRPr lang="en-US"/>
          </a:p>
        </p:txBody>
      </p:sp>
      <p:sp>
        <p:nvSpPr>
          <p:cNvPr id="6" name="Footer Placeholder 5"/>
          <p:cNvSpPr>
            <a:spLocks noGrp="1"/>
          </p:cNvSpPr>
          <p:nvPr>
            <p:ph type="ftr" sz="quarter" idx="11"/>
          </p:nvPr>
        </p:nvSpPr>
        <p:spPr/>
        <p:txBody>
          <a:bodyPr/>
          <a:lstStyle/>
          <a:p>
            <a:r>
              <a:rPr lang="en-US" smtClean="0"/>
              <a:t>Data Communications and Network</a:t>
            </a:r>
            <a:endParaRPr lang="en-US"/>
          </a:p>
        </p:txBody>
      </p:sp>
      <p:sp>
        <p:nvSpPr>
          <p:cNvPr id="7" name="Slide Number Placeholder 6"/>
          <p:cNvSpPr>
            <a:spLocks noGrp="1"/>
          </p:cNvSpPr>
          <p:nvPr>
            <p:ph type="sldNum" sz="quarter" idx="12"/>
          </p:nvPr>
        </p:nvSpPr>
        <p:spPr/>
        <p:txBody>
          <a:bodyPr/>
          <a:lstStyle/>
          <a:p>
            <a:fld id="{6F3AD997-40A5-4905-B10E-124E596A99DF}" type="slidenum">
              <a:rPr lang="en-US" smtClean="0"/>
              <a:pPr/>
              <a:t>‹#›</a:t>
            </a:fld>
            <a:endParaRPr lang="en-US"/>
          </a:p>
        </p:txBody>
      </p:sp>
    </p:spTree>
    <p:extLst>
      <p:ext uri="{BB962C8B-B14F-4D97-AF65-F5344CB8AC3E}">
        <p14:creationId xmlns="" xmlns:p14="http://schemas.microsoft.com/office/powerpoint/2010/main" val="810154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0A05E6-203C-45E4-A3F3-7FCC52556307}" type="datetime1">
              <a:rPr lang="en-US" smtClean="0"/>
              <a:pPr/>
              <a:t>10/3/2011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Data Communications and Network</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3AD997-40A5-4905-B10E-124E596A99DF}" type="slidenum">
              <a:rPr lang="en-US" smtClean="0"/>
              <a:pPr/>
              <a:t>‹#›</a:t>
            </a:fld>
            <a:endParaRPr lang="en-US"/>
          </a:p>
        </p:txBody>
      </p:sp>
    </p:spTree>
    <p:extLst>
      <p:ext uri="{BB962C8B-B14F-4D97-AF65-F5344CB8AC3E}">
        <p14:creationId xmlns="" xmlns:p14="http://schemas.microsoft.com/office/powerpoint/2010/main" val="36859718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8.gif"/><Relationship Id="rId5" Type="http://schemas.openxmlformats.org/officeDocument/2006/relationships/image" Target="../media/image3.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5.gif"/><Relationship Id="rId5" Type="http://schemas.openxmlformats.org/officeDocument/2006/relationships/image" Target="../media/image3.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3.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3.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3.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10.jpe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www.google.ca/imgres?imgurl=http://static.flickr.com/66/164638284_280c79648a_o.png&amp;imgrefurl=http://www.davidsudjiman.info/2006/06/11/scenario-6-multi-area-eigrp-routing-on-multipoint-and-point-to-point-frame-relay/&amp;usg=__dn8tIsOMF8yGPRDQ-AVJeYuqHdw=&amp;h=468&amp;w=600&amp;sz=49&amp;hl=en&amp;start=15&amp;zoom=1&amp;tbnid=CIuGMNh6TUMagM:&amp;tbnh=122&amp;tbnw=156&amp;ei=PiZcTcOOGIGqsAOitbn8AQ&amp;prev=/images?q=frame+relay&amp;um=1&amp;hl=en&amp;sa=N&amp;biw=1065&amp;bih=547&amp;tbs=isch:1&amp;um=1&amp;itbs=1&amp;iact=hc&amp;vpx=290&amp;vpy=203&amp;dur=4272&amp;hovh=198&amp;hovw=254&amp;tx=139&amp;ty=86&amp;oei=KyZcTe6kF4nmsQP3rqCaCg&amp;page=2&amp;ndsp=15&amp;ved=1t:429,r:1,s:15" TargetMode="External"/><Relationship Id="rId5" Type="http://schemas.openxmlformats.org/officeDocument/2006/relationships/image" Target="../media/image3.pn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3.png"/><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3.png"/><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8" Type="http://schemas.openxmlformats.org/officeDocument/2006/relationships/image" Target="../media/image5.gif"/><Relationship Id="rId3" Type="http://schemas.openxmlformats.org/officeDocument/2006/relationships/image" Target="../media/image1.png"/><Relationship Id="rId7" Type="http://schemas.openxmlformats.org/officeDocument/2006/relationships/hyperlink" Target="http://www.pbs.org/opb/nerds2.0.1/geek_glossary/packet_switching_flash.html"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4.gif"/><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gif"/><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4.gif"/><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gif"/><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Data Communications and Networks</a:t>
            </a:r>
          </a:p>
        </p:txBody>
      </p:sp>
      <p:sp>
        <p:nvSpPr>
          <p:cNvPr id="3" name="Subtitle 2"/>
          <p:cNvSpPr>
            <a:spLocks noGrp="1"/>
          </p:cNvSpPr>
          <p:nvPr>
            <p:ph type="subTitle" idx="1"/>
          </p:nvPr>
        </p:nvSpPr>
        <p:spPr>
          <a:xfrm>
            <a:off x="1371600" y="4953000"/>
            <a:ext cx="6400800" cy="685800"/>
          </a:xfrm>
        </p:spPr>
        <p:txBody>
          <a:bodyPr>
            <a:normAutofit fontScale="70000" lnSpcReduction="20000"/>
          </a:bodyPr>
          <a:lstStyle/>
          <a:p>
            <a:r>
              <a:rPr lang="en-US" dirty="0" smtClean="0"/>
              <a:t>Chapter 2 - </a:t>
            </a:r>
            <a:r>
              <a:rPr lang="en-US" dirty="0"/>
              <a:t> Network Technologies - Circuit and Packet Switching</a:t>
            </a:r>
          </a:p>
        </p:txBody>
      </p:sp>
      <p:sp>
        <p:nvSpPr>
          <p:cNvPr id="4" name="Footer Placeholder 3"/>
          <p:cNvSpPr>
            <a:spLocks noGrp="1"/>
          </p:cNvSpPr>
          <p:nvPr>
            <p:ph type="ftr" sz="quarter" idx="11"/>
          </p:nvPr>
        </p:nvSpPr>
        <p:spPr/>
        <p:txBody>
          <a:bodyPr/>
          <a:lstStyle/>
          <a:p>
            <a:r>
              <a:rPr lang="en-US" smtClean="0"/>
              <a:t>Data Communications and Network</a:t>
            </a:r>
            <a:endParaRPr lang="en-US"/>
          </a:p>
        </p:txBody>
      </p:sp>
      <p:sp>
        <p:nvSpPr>
          <p:cNvPr id="5" name="Rectangle 4"/>
          <p:cNvSpPr>
            <a:spLocks noChangeArrowheads="1"/>
          </p:cNvSpPr>
          <p:nvPr/>
        </p:nvSpPr>
        <p:spPr bwMode="auto">
          <a:xfrm>
            <a:off x="2365078" y="169981"/>
            <a:ext cx="6321722" cy="592019"/>
          </a:xfrm>
          <a:prstGeom prst="rect">
            <a:avLst/>
          </a:prstGeom>
          <a:gradFill rotWithShape="0">
            <a:gsLst>
              <a:gs pos="0">
                <a:srgbClr val="FFFFFF"/>
              </a:gs>
              <a:gs pos="100000">
                <a:srgbClr val="939393"/>
              </a:gs>
            </a:gsLst>
            <a:lin ang="0" scaled="1"/>
          </a:gradFill>
          <a:ln w="9525">
            <a:noFill/>
            <a:miter lim="800000"/>
            <a:headEnd/>
            <a:tailEnd/>
          </a:ln>
        </p:spPr>
        <p:txBody>
          <a:bodyPr wrap="none" anchor="ctr"/>
          <a:lstStyle/>
          <a:p>
            <a:endParaRPr lang="en-US"/>
          </a:p>
        </p:txBody>
      </p:sp>
      <p:pic>
        <p:nvPicPr>
          <p:cNvPr id="6" name="Picture 5" descr="D:\Department ICT\Verschiedenes\giz is  logo\gizlogo-is-de-rgb.gif"/>
          <p:cNvPicPr/>
          <p:nvPr/>
        </p:nvPicPr>
        <p:blipFill>
          <a:blip r:embed="rId2" cstate="print"/>
          <a:srcRect/>
          <a:stretch>
            <a:fillRect/>
          </a:stretch>
        </p:blipFill>
        <p:spPr bwMode="auto">
          <a:xfrm>
            <a:off x="457200" y="109497"/>
            <a:ext cx="2186643" cy="640596"/>
          </a:xfrm>
          <a:prstGeom prst="rect">
            <a:avLst/>
          </a:prstGeom>
          <a:noFill/>
          <a:ln w="9525">
            <a:noFill/>
            <a:miter lim="800000"/>
            <a:headEnd/>
            <a:tailEnd/>
          </a:ln>
        </p:spPr>
      </p:pic>
      <p:pic>
        <p:nvPicPr>
          <p:cNvPr id="7" name="Picture 6" descr="college20090617"/>
          <p:cNvPicPr/>
          <p:nvPr/>
        </p:nvPicPr>
        <p:blipFill>
          <a:blip r:embed="rId3" cstate="print"/>
          <a:srcRect/>
          <a:stretch>
            <a:fillRect/>
          </a:stretch>
        </p:blipFill>
        <p:spPr bwMode="auto">
          <a:xfrm>
            <a:off x="2643208" y="152437"/>
            <a:ext cx="1584325" cy="519157"/>
          </a:xfrm>
          <a:prstGeom prst="rect">
            <a:avLst/>
          </a:prstGeom>
          <a:noFill/>
          <a:ln w="9525">
            <a:noFill/>
            <a:miter lim="800000"/>
            <a:headEnd/>
            <a:tailEnd/>
          </a:ln>
        </p:spPr>
      </p:pic>
      <p:pic>
        <p:nvPicPr>
          <p:cNvPr id="8" name="Picture 7" descr="Z:\05 Marketing and PR\05-03 Logo, Corporate Identity\05-03_TVTC_Logo_20090609.bmp"/>
          <p:cNvPicPr/>
          <p:nvPr/>
        </p:nvPicPr>
        <p:blipFill>
          <a:blip r:embed="rId4" cstate="print"/>
          <a:srcRect/>
          <a:stretch>
            <a:fillRect/>
          </a:stretch>
        </p:blipFill>
        <p:spPr bwMode="auto">
          <a:xfrm>
            <a:off x="4372313" y="169346"/>
            <a:ext cx="859790" cy="592019"/>
          </a:xfrm>
          <a:prstGeom prst="rect">
            <a:avLst/>
          </a:prstGeom>
          <a:noFill/>
          <a:ln w="9525">
            <a:noFill/>
            <a:miter lim="800000"/>
            <a:headEnd/>
            <a:tailEnd/>
          </a:ln>
        </p:spPr>
      </p:pic>
    </p:spTree>
    <p:extLst>
      <p:ext uri="{BB962C8B-B14F-4D97-AF65-F5344CB8AC3E}">
        <p14:creationId xmlns="" xmlns:p14="http://schemas.microsoft.com/office/powerpoint/2010/main" val="14628355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2365078" y="169981"/>
            <a:ext cx="6321722" cy="592019"/>
          </a:xfrm>
          <a:prstGeom prst="rect">
            <a:avLst/>
          </a:prstGeom>
          <a:gradFill rotWithShape="0">
            <a:gsLst>
              <a:gs pos="0">
                <a:srgbClr val="FFFFFF"/>
              </a:gs>
              <a:gs pos="100000">
                <a:srgbClr val="939393"/>
              </a:gs>
            </a:gsLst>
            <a:lin ang="0" scaled="1"/>
          </a:gradFill>
          <a:ln w="9525">
            <a:noFill/>
            <a:miter lim="800000"/>
            <a:headEnd/>
            <a:tailEnd/>
          </a:ln>
        </p:spPr>
        <p:txBody>
          <a:bodyPr wrap="none" anchor="ctr"/>
          <a:lstStyle/>
          <a:p>
            <a:endParaRPr lang="en-US"/>
          </a:p>
        </p:txBody>
      </p:sp>
      <p:sp>
        <p:nvSpPr>
          <p:cNvPr id="2" name="Title 1"/>
          <p:cNvSpPr>
            <a:spLocks noGrp="1"/>
          </p:cNvSpPr>
          <p:nvPr>
            <p:ph type="title"/>
          </p:nvPr>
        </p:nvSpPr>
        <p:spPr>
          <a:xfrm>
            <a:off x="457200" y="914400"/>
            <a:ext cx="8229600" cy="1143000"/>
          </a:xfrm>
        </p:spPr>
        <p:txBody>
          <a:bodyPr/>
          <a:lstStyle/>
          <a:p>
            <a:r>
              <a:rPr lang="en-US" b="1" dirty="0" smtClean="0"/>
              <a:t>Packet Switching</a:t>
            </a:r>
            <a:endParaRPr lang="en-US" sz="4000" dirty="0"/>
          </a:p>
        </p:txBody>
      </p:sp>
      <p:pic>
        <p:nvPicPr>
          <p:cNvPr id="4" name="Picture 3" descr="D:\Department ICT\Verschiedenes\giz is  logo\gizlogo-is-de-rgb.gif"/>
          <p:cNvPicPr/>
          <p:nvPr/>
        </p:nvPicPr>
        <p:blipFill>
          <a:blip r:embed="rId3" cstate="print"/>
          <a:srcRect/>
          <a:stretch>
            <a:fillRect/>
          </a:stretch>
        </p:blipFill>
        <p:spPr bwMode="auto">
          <a:xfrm>
            <a:off x="457200" y="109497"/>
            <a:ext cx="2186643" cy="640596"/>
          </a:xfrm>
          <a:prstGeom prst="rect">
            <a:avLst/>
          </a:prstGeom>
          <a:noFill/>
          <a:ln w="9525">
            <a:noFill/>
            <a:miter lim="800000"/>
            <a:headEnd/>
            <a:tailEnd/>
          </a:ln>
        </p:spPr>
      </p:pic>
      <p:pic>
        <p:nvPicPr>
          <p:cNvPr id="5" name="Picture 4" descr="college20090617"/>
          <p:cNvPicPr/>
          <p:nvPr/>
        </p:nvPicPr>
        <p:blipFill>
          <a:blip r:embed="rId4" cstate="print"/>
          <a:srcRect/>
          <a:stretch>
            <a:fillRect/>
          </a:stretch>
        </p:blipFill>
        <p:spPr bwMode="auto">
          <a:xfrm>
            <a:off x="2643208" y="152437"/>
            <a:ext cx="1584325" cy="519157"/>
          </a:xfrm>
          <a:prstGeom prst="rect">
            <a:avLst/>
          </a:prstGeom>
          <a:noFill/>
          <a:ln w="9525">
            <a:noFill/>
            <a:miter lim="800000"/>
            <a:headEnd/>
            <a:tailEnd/>
          </a:ln>
        </p:spPr>
      </p:pic>
      <p:pic>
        <p:nvPicPr>
          <p:cNvPr id="7" name="Picture 6" descr="Z:\05 Marketing and PR\05-03 Logo, Corporate Identity\05-03_TVTC_Logo_20090609.bmp"/>
          <p:cNvPicPr/>
          <p:nvPr/>
        </p:nvPicPr>
        <p:blipFill>
          <a:blip r:embed="rId5" cstate="print"/>
          <a:srcRect/>
          <a:stretch>
            <a:fillRect/>
          </a:stretch>
        </p:blipFill>
        <p:spPr bwMode="auto">
          <a:xfrm>
            <a:off x="4372313" y="169346"/>
            <a:ext cx="859790" cy="592019"/>
          </a:xfrm>
          <a:prstGeom prst="rect">
            <a:avLst/>
          </a:prstGeom>
          <a:noFill/>
          <a:ln w="9525">
            <a:noFill/>
            <a:miter lim="800000"/>
            <a:headEnd/>
            <a:tailEnd/>
          </a:ln>
        </p:spPr>
      </p:pic>
      <p:sp>
        <p:nvSpPr>
          <p:cNvPr id="9" name="Footer Placeholder 8"/>
          <p:cNvSpPr>
            <a:spLocks noGrp="1"/>
          </p:cNvSpPr>
          <p:nvPr>
            <p:ph type="ftr" sz="quarter" idx="11"/>
          </p:nvPr>
        </p:nvSpPr>
        <p:spPr/>
        <p:txBody>
          <a:bodyPr/>
          <a:lstStyle/>
          <a:p>
            <a:r>
              <a:rPr lang="en-US" smtClean="0"/>
              <a:t>Data Communications and Network</a:t>
            </a:r>
            <a:endParaRPr lang="en-US"/>
          </a:p>
        </p:txBody>
      </p:sp>
      <p:sp>
        <p:nvSpPr>
          <p:cNvPr id="8" name="Rectangle 2"/>
          <p:cNvSpPr>
            <a:spLocks noChangeArrowheads="1"/>
          </p:cNvSpPr>
          <p:nvPr/>
        </p:nvSpPr>
        <p:spPr bwMode="auto">
          <a:xfrm>
            <a:off x="0" y="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9"/>
          <p:cNvSpPr/>
          <p:nvPr/>
        </p:nvSpPr>
        <p:spPr>
          <a:xfrm>
            <a:off x="953938" y="2057400"/>
            <a:ext cx="7504261" cy="923330"/>
          </a:xfrm>
          <a:prstGeom prst="rect">
            <a:avLst/>
          </a:prstGeom>
        </p:spPr>
        <p:txBody>
          <a:bodyPr wrap="square">
            <a:spAutoFit/>
          </a:bodyPr>
          <a:lstStyle/>
          <a:p>
            <a:pPr algn="just"/>
            <a:r>
              <a:rPr lang="en-US" dirty="0" smtClean="0"/>
              <a:t>Packet Switching communication </a:t>
            </a:r>
            <a:r>
              <a:rPr lang="en-US" dirty="0"/>
              <a:t>paradigm in which packets of data (unit of information transfer) are individually routed between nodes on the network via data links typically shared by other nodes. </a:t>
            </a:r>
          </a:p>
        </p:txBody>
      </p:sp>
      <p:sp>
        <p:nvSpPr>
          <p:cNvPr id="3" name="Rectangle 2"/>
          <p:cNvSpPr/>
          <p:nvPr/>
        </p:nvSpPr>
        <p:spPr>
          <a:xfrm>
            <a:off x="1143000" y="2971800"/>
            <a:ext cx="7308829" cy="1754326"/>
          </a:xfrm>
          <a:prstGeom prst="rect">
            <a:avLst/>
          </a:prstGeom>
        </p:spPr>
        <p:txBody>
          <a:bodyPr wrap="square">
            <a:spAutoFit/>
          </a:bodyPr>
          <a:lstStyle/>
          <a:p>
            <a:pPr marL="285750" indent="-285750">
              <a:buFont typeface="Arial" pitchFamily="34" charset="0"/>
              <a:buChar char="•"/>
            </a:pPr>
            <a:r>
              <a:rPr lang="en-US" dirty="0" smtClean="0"/>
              <a:t>is </a:t>
            </a:r>
            <a:r>
              <a:rPr lang="en-US" dirty="0"/>
              <a:t>used to optimize the use of the bandwidth of the network, minimize latency (</a:t>
            </a:r>
            <a:r>
              <a:rPr lang="en-US" dirty="0" err="1"/>
              <a:t>ie</a:t>
            </a:r>
            <a:r>
              <a:rPr lang="en-US" dirty="0"/>
              <a:t>, the time that the packet takes to traverse the network) and increase robustness of </a:t>
            </a:r>
            <a:r>
              <a:rPr lang="en-US" dirty="0" smtClean="0"/>
              <a:t>communication;</a:t>
            </a:r>
          </a:p>
          <a:p>
            <a:pPr marL="285750" indent="-285750">
              <a:buFont typeface="Arial" pitchFamily="34" charset="0"/>
              <a:buChar char="•"/>
            </a:pPr>
            <a:r>
              <a:rPr lang="en-US" dirty="0"/>
              <a:t>is more complex; a greater variation in service quality by introducing various delays, but makes better use of network resources, since they are used statistical multiplexing techniques. </a:t>
            </a:r>
          </a:p>
        </p:txBody>
      </p:sp>
      <p:pic>
        <p:nvPicPr>
          <p:cNvPr id="12" name="Picture 2" descr="C:\Users\User\Desktop\TTC\WinterSemester2011\ICT-BVF8.1 Data Communication and Network\Trainer Material and Hand outs for Trainees\pic005.gif"/>
          <p:cNvPicPr>
            <a:picLocks noChangeAspect="1" noChangeArrowheads="1" noCrop="1"/>
          </p:cNvPicPr>
          <p:nvPr/>
        </p:nvPicPr>
        <p:blipFill>
          <a:blip r:embed="rId6" cstate="print"/>
          <a:srcRect/>
          <a:stretch>
            <a:fillRect/>
          </a:stretch>
        </p:blipFill>
        <p:spPr bwMode="auto">
          <a:xfrm>
            <a:off x="7086600" y="4494711"/>
            <a:ext cx="1371600" cy="2116183"/>
          </a:xfrm>
          <a:prstGeom prst="rect">
            <a:avLst/>
          </a:prstGeom>
          <a:noFill/>
        </p:spPr>
      </p:pic>
    </p:spTree>
    <p:extLst>
      <p:ext uri="{BB962C8B-B14F-4D97-AF65-F5344CB8AC3E}">
        <p14:creationId xmlns="" xmlns:p14="http://schemas.microsoft.com/office/powerpoint/2010/main" val="15879118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2365078" y="169981"/>
            <a:ext cx="6321722" cy="592019"/>
          </a:xfrm>
          <a:prstGeom prst="rect">
            <a:avLst/>
          </a:prstGeom>
          <a:gradFill rotWithShape="0">
            <a:gsLst>
              <a:gs pos="0">
                <a:srgbClr val="FFFFFF"/>
              </a:gs>
              <a:gs pos="100000">
                <a:srgbClr val="939393"/>
              </a:gs>
            </a:gsLst>
            <a:lin ang="0" scaled="1"/>
          </a:gradFill>
          <a:ln w="9525">
            <a:noFill/>
            <a:miter lim="800000"/>
            <a:headEnd/>
            <a:tailEnd/>
          </a:ln>
        </p:spPr>
        <p:txBody>
          <a:bodyPr wrap="none" anchor="ctr"/>
          <a:lstStyle/>
          <a:p>
            <a:endParaRPr lang="en-US"/>
          </a:p>
        </p:txBody>
      </p:sp>
      <p:sp>
        <p:nvSpPr>
          <p:cNvPr id="2" name="Title 1"/>
          <p:cNvSpPr>
            <a:spLocks noGrp="1"/>
          </p:cNvSpPr>
          <p:nvPr>
            <p:ph type="title"/>
          </p:nvPr>
        </p:nvSpPr>
        <p:spPr>
          <a:xfrm>
            <a:off x="457200" y="914400"/>
            <a:ext cx="8229600" cy="1143000"/>
          </a:xfrm>
        </p:spPr>
        <p:txBody>
          <a:bodyPr/>
          <a:lstStyle/>
          <a:p>
            <a:r>
              <a:rPr lang="en-US" b="1" dirty="0" smtClean="0"/>
              <a:t>Packet Switching</a:t>
            </a:r>
            <a:endParaRPr lang="en-US" sz="4000" dirty="0"/>
          </a:p>
        </p:txBody>
      </p:sp>
      <p:pic>
        <p:nvPicPr>
          <p:cNvPr id="4" name="Picture 3" descr="D:\Department ICT\Verschiedenes\giz is  logo\gizlogo-is-de-rgb.gif"/>
          <p:cNvPicPr/>
          <p:nvPr/>
        </p:nvPicPr>
        <p:blipFill>
          <a:blip r:embed="rId3" cstate="print"/>
          <a:srcRect/>
          <a:stretch>
            <a:fillRect/>
          </a:stretch>
        </p:blipFill>
        <p:spPr bwMode="auto">
          <a:xfrm>
            <a:off x="457200" y="109497"/>
            <a:ext cx="2186643" cy="640596"/>
          </a:xfrm>
          <a:prstGeom prst="rect">
            <a:avLst/>
          </a:prstGeom>
          <a:noFill/>
          <a:ln w="9525">
            <a:noFill/>
            <a:miter lim="800000"/>
            <a:headEnd/>
            <a:tailEnd/>
          </a:ln>
        </p:spPr>
      </p:pic>
      <p:pic>
        <p:nvPicPr>
          <p:cNvPr id="5" name="Picture 4" descr="college20090617"/>
          <p:cNvPicPr/>
          <p:nvPr/>
        </p:nvPicPr>
        <p:blipFill>
          <a:blip r:embed="rId4" cstate="print"/>
          <a:srcRect/>
          <a:stretch>
            <a:fillRect/>
          </a:stretch>
        </p:blipFill>
        <p:spPr bwMode="auto">
          <a:xfrm>
            <a:off x="2643208" y="152437"/>
            <a:ext cx="1584325" cy="519157"/>
          </a:xfrm>
          <a:prstGeom prst="rect">
            <a:avLst/>
          </a:prstGeom>
          <a:noFill/>
          <a:ln w="9525">
            <a:noFill/>
            <a:miter lim="800000"/>
            <a:headEnd/>
            <a:tailEnd/>
          </a:ln>
        </p:spPr>
      </p:pic>
      <p:pic>
        <p:nvPicPr>
          <p:cNvPr id="7" name="Picture 6" descr="Z:\05 Marketing and PR\05-03 Logo, Corporate Identity\05-03_TVTC_Logo_20090609.bmp"/>
          <p:cNvPicPr/>
          <p:nvPr/>
        </p:nvPicPr>
        <p:blipFill>
          <a:blip r:embed="rId5" cstate="print"/>
          <a:srcRect/>
          <a:stretch>
            <a:fillRect/>
          </a:stretch>
        </p:blipFill>
        <p:spPr bwMode="auto">
          <a:xfrm>
            <a:off x="4372313" y="169346"/>
            <a:ext cx="859790" cy="592019"/>
          </a:xfrm>
          <a:prstGeom prst="rect">
            <a:avLst/>
          </a:prstGeom>
          <a:noFill/>
          <a:ln w="9525">
            <a:noFill/>
            <a:miter lim="800000"/>
            <a:headEnd/>
            <a:tailEnd/>
          </a:ln>
        </p:spPr>
      </p:pic>
      <p:sp>
        <p:nvSpPr>
          <p:cNvPr id="9" name="Footer Placeholder 8"/>
          <p:cNvSpPr>
            <a:spLocks noGrp="1"/>
          </p:cNvSpPr>
          <p:nvPr>
            <p:ph type="ftr" sz="quarter" idx="11"/>
          </p:nvPr>
        </p:nvSpPr>
        <p:spPr/>
        <p:txBody>
          <a:bodyPr/>
          <a:lstStyle/>
          <a:p>
            <a:r>
              <a:rPr lang="en-US" smtClean="0"/>
              <a:t>Data Communications and Network</a:t>
            </a:r>
            <a:endParaRPr lang="en-US"/>
          </a:p>
        </p:txBody>
      </p:sp>
      <p:sp>
        <p:nvSpPr>
          <p:cNvPr id="8" name="Rectangle 2"/>
          <p:cNvSpPr>
            <a:spLocks noChangeArrowheads="1"/>
          </p:cNvSpPr>
          <p:nvPr/>
        </p:nvSpPr>
        <p:spPr bwMode="auto">
          <a:xfrm>
            <a:off x="0" y="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10"/>
          <p:cNvSpPr/>
          <p:nvPr/>
        </p:nvSpPr>
        <p:spPr>
          <a:xfrm>
            <a:off x="953938" y="1905000"/>
            <a:ext cx="7428061" cy="3139321"/>
          </a:xfrm>
          <a:prstGeom prst="rect">
            <a:avLst/>
          </a:prstGeom>
        </p:spPr>
        <p:txBody>
          <a:bodyPr wrap="square">
            <a:spAutoFit/>
          </a:bodyPr>
          <a:lstStyle/>
          <a:p>
            <a:r>
              <a:rPr lang="en-US" dirty="0"/>
              <a:t>Packet switching can be accomplished: </a:t>
            </a:r>
            <a:endParaRPr lang="en-US" dirty="0" smtClean="0"/>
          </a:p>
          <a:p>
            <a:endParaRPr lang="en-US" dirty="0"/>
          </a:p>
          <a:p>
            <a:pPr marL="285750" lvl="0" indent="-285750">
              <a:buFont typeface="Arial" pitchFamily="34" charset="0"/>
              <a:buChar char="•"/>
            </a:pPr>
            <a:r>
              <a:rPr lang="en-US" dirty="0"/>
              <a:t>With a connection (virtual circuit) established a virtual path is fixed (no fixed parameters, such as circuit switching) and all packages will follow that route. A big advantage is that it provides guaranteed delivery of packets, and in an orderly manner. </a:t>
            </a:r>
            <a:r>
              <a:rPr lang="en-US" dirty="0" err="1" smtClean="0"/>
              <a:t>Exaple</a:t>
            </a:r>
            <a:r>
              <a:rPr lang="en-US" dirty="0" smtClean="0"/>
              <a:t>: </a:t>
            </a:r>
            <a:r>
              <a:rPr lang="en-US" dirty="0"/>
              <a:t>ATM (cell switching), Frame Relay and X.25; </a:t>
            </a:r>
          </a:p>
          <a:p>
            <a:pPr marL="285750" lvl="0" indent="-285750">
              <a:buFont typeface="Arial" pitchFamily="34" charset="0"/>
              <a:buChar char="•"/>
            </a:pPr>
            <a:r>
              <a:rPr lang="en-US" dirty="0"/>
              <a:t>No connection (datagram) packets are routed independently, providing greater flexibility and robustness, since the network can readjust itself by breaking a link data transmission. You must always send the source address. Ex: IP address</a:t>
            </a:r>
          </a:p>
        </p:txBody>
      </p:sp>
      <p:pic>
        <p:nvPicPr>
          <p:cNvPr id="12" name="Picture 2" descr="C:\Users\User\Desktop\TTC\WinterSemester2011\ICT-BVF8.1 Data Communication and Network\Trainer Material and Hand outs for Trainees\packet2.gif"/>
          <p:cNvPicPr>
            <a:picLocks noChangeAspect="1" noChangeArrowheads="1" noCrop="1"/>
          </p:cNvPicPr>
          <p:nvPr/>
        </p:nvPicPr>
        <p:blipFill>
          <a:blip r:embed="rId6" cstate="print"/>
          <a:srcRect/>
          <a:stretch>
            <a:fillRect/>
          </a:stretch>
        </p:blipFill>
        <p:spPr bwMode="auto">
          <a:xfrm>
            <a:off x="1676400" y="4953000"/>
            <a:ext cx="6324600" cy="1447800"/>
          </a:xfrm>
          <a:prstGeom prst="rect">
            <a:avLst/>
          </a:prstGeom>
          <a:noFill/>
        </p:spPr>
      </p:pic>
    </p:spTree>
    <p:extLst>
      <p:ext uri="{BB962C8B-B14F-4D97-AF65-F5344CB8AC3E}">
        <p14:creationId xmlns="" xmlns:p14="http://schemas.microsoft.com/office/powerpoint/2010/main" val="19115104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2365078" y="169981"/>
            <a:ext cx="6321722" cy="592019"/>
          </a:xfrm>
          <a:prstGeom prst="rect">
            <a:avLst/>
          </a:prstGeom>
          <a:gradFill rotWithShape="0">
            <a:gsLst>
              <a:gs pos="0">
                <a:srgbClr val="FFFFFF"/>
              </a:gs>
              <a:gs pos="100000">
                <a:srgbClr val="939393"/>
              </a:gs>
            </a:gsLst>
            <a:lin ang="0" scaled="1"/>
          </a:gradFill>
          <a:ln w="9525">
            <a:noFill/>
            <a:miter lim="800000"/>
            <a:headEnd/>
            <a:tailEnd/>
          </a:ln>
        </p:spPr>
        <p:txBody>
          <a:bodyPr wrap="none" anchor="ctr"/>
          <a:lstStyle/>
          <a:p>
            <a:endParaRPr lang="en-US"/>
          </a:p>
        </p:txBody>
      </p:sp>
      <p:sp>
        <p:nvSpPr>
          <p:cNvPr id="2" name="Title 1"/>
          <p:cNvSpPr>
            <a:spLocks noGrp="1"/>
          </p:cNvSpPr>
          <p:nvPr>
            <p:ph type="title"/>
          </p:nvPr>
        </p:nvSpPr>
        <p:spPr>
          <a:xfrm>
            <a:off x="457200" y="914400"/>
            <a:ext cx="8229600" cy="1143000"/>
          </a:xfrm>
        </p:spPr>
        <p:txBody>
          <a:bodyPr/>
          <a:lstStyle/>
          <a:p>
            <a:r>
              <a:rPr lang="en-US" b="1" dirty="0" smtClean="0"/>
              <a:t>Packet Switching – X.25</a:t>
            </a:r>
            <a:endParaRPr lang="en-US" sz="4000" dirty="0"/>
          </a:p>
        </p:txBody>
      </p:sp>
      <p:pic>
        <p:nvPicPr>
          <p:cNvPr id="4" name="Picture 3" descr="D:\Department ICT\Verschiedenes\giz is  logo\gizlogo-is-de-rgb.gif"/>
          <p:cNvPicPr/>
          <p:nvPr/>
        </p:nvPicPr>
        <p:blipFill>
          <a:blip r:embed="rId3" cstate="print"/>
          <a:srcRect/>
          <a:stretch>
            <a:fillRect/>
          </a:stretch>
        </p:blipFill>
        <p:spPr bwMode="auto">
          <a:xfrm>
            <a:off x="457200" y="109497"/>
            <a:ext cx="2186643" cy="640596"/>
          </a:xfrm>
          <a:prstGeom prst="rect">
            <a:avLst/>
          </a:prstGeom>
          <a:noFill/>
          <a:ln w="9525">
            <a:noFill/>
            <a:miter lim="800000"/>
            <a:headEnd/>
            <a:tailEnd/>
          </a:ln>
        </p:spPr>
      </p:pic>
      <p:pic>
        <p:nvPicPr>
          <p:cNvPr id="5" name="Picture 4" descr="college20090617"/>
          <p:cNvPicPr/>
          <p:nvPr/>
        </p:nvPicPr>
        <p:blipFill>
          <a:blip r:embed="rId4" cstate="print"/>
          <a:srcRect/>
          <a:stretch>
            <a:fillRect/>
          </a:stretch>
        </p:blipFill>
        <p:spPr bwMode="auto">
          <a:xfrm>
            <a:off x="2643208" y="152437"/>
            <a:ext cx="1584325" cy="519157"/>
          </a:xfrm>
          <a:prstGeom prst="rect">
            <a:avLst/>
          </a:prstGeom>
          <a:noFill/>
          <a:ln w="9525">
            <a:noFill/>
            <a:miter lim="800000"/>
            <a:headEnd/>
            <a:tailEnd/>
          </a:ln>
        </p:spPr>
      </p:pic>
      <p:pic>
        <p:nvPicPr>
          <p:cNvPr id="7" name="Picture 6" descr="Z:\05 Marketing and PR\05-03 Logo, Corporate Identity\05-03_TVTC_Logo_20090609.bmp"/>
          <p:cNvPicPr/>
          <p:nvPr/>
        </p:nvPicPr>
        <p:blipFill>
          <a:blip r:embed="rId5" cstate="print"/>
          <a:srcRect/>
          <a:stretch>
            <a:fillRect/>
          </a:stretch>
        </p:blipFill>
        <p:spPr bwMode="auto">
          <a:xfrm>
            <a:off x="4372313" y="169346"/>
            <a:ext cx="859790" cy="592019"/>
          </a:xfrm>
          <a:prstGeom prst="rect">
            <a:avLst/>
          </a:prstGeom>
          <a:noFill/>
          <a:ln w="9525">
            <a:noFill/>
            <a:miter lim="800000"/>
            <a:headEnd/>
            <a:tailEnd/>
          </a:ln>
        </p:spPr>
      </p:pic>
      <p:sp>
        <p:nvSpPr>
          <p:cNvPr id="9" name="Footer Placeholder 8"/>
          <p:cNvSpPr>
            <a:spLocks noGrp="1"/>
          </p:cNvSpPr>
          <p:nvPr>
            <p:ph type="ftr" sz="quarter" idx="11"/>
          </p:nvPr>
        </p:nvSpPr>
        <p:spPr/>
        <p:txBody>
          <a:bodyPr/>
          <a:lstStyle/>
          <a:p>
            <a:r>
              <a:rPr lang="en-US" smtClean="0"/>
              <a:t>Data Communications and Network</a:t>
            </a:r>
            <a:endParaRPr lang="en-US"/>
          </a:p>
        </p:txBody>
      </p:sp>
      <p:sp>
        <p:nvSpPr>
          <p:cNvPr id="8" name="Rectangle 2"/>
          <p:cNvSpPr>
            <a:spLocks noChangeArrowheads="1"/>
          </p:cNvSpPr>
          <p:nvPr/>
        </p:nvSpPr>
        <p:spPr bwMode="auto">
          <a:xfrm>
            <a:off x="0" y="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3" name="Picture 12" descr="http://wpcontent.answcdn.com/wikipedia/commons/thumb/5/5c/X25-network-diagram-0a.svg/300px-X25-network-diagram-0a.svg.png"/>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1295400" y="4953000"/>
            <a:ext cx="7239000" cy="1524000"/>
          </a:xfrm>
          <a:prstGeom prst="rect">
            <a:avLst/>
          </a:prstGeom>
          <a:noFill/>
          <a:ln>
            <a:noFill/>
          </a:ln>
        </p:spPr>
      </p:pic>
      <p:sp>
        <p:nvSpPr>
          <p:cNvPr id="3" name="Rectangle 2"/>
          <p:cNvSpPr/>
          <p:nvPr/>
        </p:nvSpPr>
        <p:spPr>
          <a:xfrm>
            <a:off x="838200" y="1905000"/>
            <a:ext cx="7667287" cy="3139321"/>
          </a:xfrm>
          <a:prstGeom prst="rect">
            <a:avLst/>
          </a:prstGeom>
        </p:spPr>
        <p:txBody>
          <a:bodyPr wrap="square">
            <a:spAutoFit/>
          </a:bodyPr>
          <a:lstStyle/>
          <a:p>
            <a:pPr marL="285750" indent="-285750" algn="just">
              <a:buFont typeface="Arial" pitchFamily="34" charset="0"/>
              <a:buChar char="•"/>
            </a:pPr>
            <a:r>
              <a:rPr lang="en-US" dirty="0"/>
              <a:t>X.25 is a set of protocols standardized for wide area networks that use the telephone system or ISDN as a means of </a:t>
            </a:r>
            <a:r>
              <a:rPr lang="en-US" dirty="0" smtClean="0"/>
              <a:t>transmission;</a:t>
            </a:r>
          </a:p>
          <a:p>
            <a:pPr marL="285750" indent="-285750" algn="just">
              <a:buFont typeface="Arial" pitchFamily="34" charset="0"/>
              <a:buChar char="•"/>
            </a:pPr>
            <a:r>
              <a:rPr lang="en-US" dirty="0" smtClean="0"/>
              <a:t>The </a:t>
            </a:r>
            <a:r>
              <a:rPr lang="en-US" dirty="0"/>
              <a:t>X.25 protocol allows access to public or private networks operating with packet switching is driven by bit. Data transmission occurs between the client terminal called Data Terminal Equipment (DTE) and a network device called Data Circuit-terminating Equipment or Data Communications Equipment (</a:t>
            </a:r>
            <a:r>
              <a:rPr lang="en-US" dirty="0" smtClean="0"/>
              <a:t>DCE);</a:t>
            </a:r>
          </a:p>
          <a:p>
            <a:pPr marL="285750" indent="-285750" algn="just">
              <a:buFont typeface="Arial" pitchFamily="34" charset="0"/>
              <a:buChar char="•"/>
            </a:pPr>
            <a:r>
              <a:rPr lang="en-US" dirty="0" smtClean="0"/>
              <a:t>The </a:t>
            </a:r>
            <a:r>
              <a:rPr lang="en-US" dirty="0"/>
              <a:t>transmission of data packets is performed using a connection-oriented service (the source sends a message to the destination connection before asking to send packets), thus ensuring the delivery of data in the correct order, without loss or duplication. </a:t>
            </a:r>
          </a:p>
        </p:txBody>
      </p:sp>
    </p:spTree>
    <p:extLst>
      <p:ext uri="{BB962C8B-B14F-4D97-AF65-F5344CB8AC3E}">
        <p14:creationId xmlns="" xmlns:p14="http://schemas.microsoft.com/office/powerpoint/2010/main" val="22662732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2365078" y="169981"/>
            <a:ext cx="6321722" cy="592019"/>
          </a:xfrm>
          <a:prstGeom prst="rect">
            <a:avLst/>
          </a:prstGeom>
          <a:gradFill rotWithShape="0">
            <a:gsLst>
              <a:gs pos="0">
                <a:srgbClr val="FFFFFF"/>
              </a:gs>
              <a:gs pos="100000">
                <a:srgbClr val="939393"/>
              </a:gs>
            </a:gsLst>
            <a:lin ang="0" scaled="1"/>
          </a:gradFill>
          <a:ln w="9525">
            <a:noFill/>
            <a:miter lim="800000"/>
            <a:headEnd/>
            <a:tailEnd/>
          </a:ln>
        </p:spPr>
        <p:txBody>
          <a:bodyPr wrap="none" anchor="ctr"/>
          <a:lstStyle/>
          <a:p>
            <a:endParaRPr lang="en-US"/>
          </a:p>
        </p:txBody>
      </p:sp>
      <p:sp>
        <p:nvSpPr>
          <p:cNvPr id="2" name="Title 1"/>
          <p:cNvSpPr>
            <a:spLocks noGrp="1"/>
          </p:cNvSpPr>
          <p:nvPr>
            <p:ph type="title"/>
          </p:nvPr>
        </p:nvSpPr>
        <p:spPr>
          <a:xfrm>
            <a:off x="457200" y="914400"/>
            <a:ext cx="8229600" cy="1143000"/>
          </a:xfrm>
        </p:spPr>
        <p:txBody>
          <a:bodyPr/>
          <a:lstStyle/>
          <a:p>
            <a:r>
              <a:rPr lang="en-US" b="1" dirty="0" smtClean="0"/>
              <a:t>Packet Switching – X.25</a:t>
            </a:r>
            <a:endParaRPr lang="en-US" sz="4000" dirty="0"/>
          </a:p>
        </p:txBody>
      </p:sp>
      <p:pic>
        <p:nvPicPr>
          <p:cNvPr id="4" name="Picture 3" descr="D:\Department ICT\Verschiedenes\giz is  logo\gizlogo-is-de-rgb.gif"/>
          <p:cNvPicPr/>
          <p:nvPr/>
        </p:nvPicPr>
        <p:blipFill>
          <a:blip r:embed="rId3" cstate="print"/>
          <a:srcRect/>
          <a:stretch>
            <a:fillRect/>
          </a:stretch>
        </p:blipFill>
        <p:spPr bwMode="auto">
          <a:xfrm>
            <a:off x="457200" y="109497"/>
            <a:ext cx="2186643" cy="640596"/>
          </a:xfrm>
          <a:prstGeom prst="rect">
            <a:avLst/>
          </a:prstGeom>
          <a:noFill/>
          <a:ln w="9525">
            <a:noFill/>
            <a:miter lim="800000"/>
            <a:headEnd/>
            <a:tailEnd/>
          </a:ln>
        </p:spPr>
      </p:pic>
      <p:pic>
        <p:nvPicPr>
          <p:cNvPr id="5" name="Picture 4" descr="college20090617"/>
          <p:cNvPicPr/>
          <p:nvPr/>
        </p:nvPicPr>
        <p:blipFill>
          <a:blip r:embed="rId4" cstate="print"/>
          <a:srcRect/>
          <a:stretch>
            <a:fillRect/>
          </a:stretch>
        </p:blipFill>
        <p:spPr bwMode="auto">
          <a:xfrm>
            <a:off x="2643208" y="152437"/>
            <a:ext cx="1584325" cy="519157"/>
          </a:xfrm>
          <a:prstGeom prst="rect">
            <a:avLst/>
          </a:prstGeom>
          <a:noFill/>
          <a:ln w="9525">
            <a:noFill/>
            <a:miter lim="800000"/>
            <a:headEnd/>
            <a:tailEnd/>
          </a:ln>
        </p:spPr>
      </p:pic>
      <p:pic>
        <p:nvPicPr>
          <p:cNvPr id="7" name="Picture 6" descr="Z:\05 Marketing and PR\05-03 Logo, Corporate Identity\05-03_TVTC_Logo_20090609.bmp"/>
          <p:cNvPicPr/>
          <p:nvPr/>
        </p:nvPicPr>
        <p:blipFill>
          <a:blip r:embed="rId5" cstate="print"/>
          <a:srcRect/>
          <a:stretch>
            <a:fillRect/>
          </a:stretch>
        </p:blipFill>
        <p:spPr bwMode="auto">
          <a:xfrm>
            <a:off x="4372313" y="169346"/>
            <a:ext cx="859790" cy="592019"/>
          </a:xfrm>
          <a:prstGeom prst="rect">
            <a:avLst/>
          </a:prstGeom>
          <a:noFill/>
          <a:ln w="9525">
            <a:noFill/>
            <a:miter lim="800000"/>
            <a:headEnd/>
            <a:tailEnd/>
          </a:ln>
        </p:spPr>
      </p:pic>
      <p:sp>
        <p:nvSpPr>
          <p:cNvPr id="9" name="Footer Placeholder 8"/>
          <p:cNvSpPr>
            <a:spLocks noGrp="1"/>
          </p:cNvSpPr>
          <p:nvPr>
            <p:ph type="ftr" sz="quarter" idx="11"/>
          </p:nvPr>
        </p:nvSpPr>
        <p:spPr/>
        <p:txBody>
          <a:bodyPr/>
          <a:lstStyle/>
          <a:p>
            <a:r>
              <a:rPr lang="en-US" smtClean="0"/>
              <a:t>Data Communications and Network</a:t>
            </a:r>
            <a:endParaRPr lang="en-US"/>
          </a:p>
        </p:txBody>
      </p:sp>
      <p:sp>
        <p:nvSpPr>
          <p:cNvPr id="8" name="Rectangle 2"/>
          <p:cNvSpPr>
            <a:spLocks noChangeArrowheads="1"/>
          </p:cNvSpPr>
          <p:nvPr/>
        </p:nvSpPr>
        <p:spPr bwMode="auto">
          <a:xfrm>
            <a:off x="0" y="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3" name="Picture 12" descr="http://wpcontent.answcdn.com/wikipedia/commons/thumb/5/5c/X25-network-diagram-0a.svg/300px-X25-network-diagram-0a.svg.png"/>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6324600" y="2286000"/>
            <a:ext cx="2590800" cy="3962400"/>
          </a:xfrm>
          <a:prstGeom prst="rect">
            <a:avLst/>
          </a:prstGeom>
          <a:noFill/>
          <a:ln>
            <a:noFill/>
          </a:ln>
        </p:spPr>
      </p:pic>
      <p:sp>
        <p:nvSpPr>
          <p:cNvPr id="10" name="Rectangle 9"/>
          <p:cNvSpPr/>
          <p:nvPr/>
        </p:nvSpPr>
        <p:spPr>
          <a:xfrm>
            <a:off x="762000" y="1828800"/>
            <a:ext cx="5562600" cy="4524315"/>
          </a:xfrm>
          <a:prstGeom prst="rect">
            <a:avLst/>
          </a:prstGeom>
        </p:spPr>
        <p:txBody>
          <a:bodyPr wrap="square">
            <a:spAutoFit/>
          </a:bodyPr>
          <a:lstStyle/>
          <a:p>
            <a:pPr algn="just"/>
            <a:r>
              <a:rPr lang="en-US" dirty="0"/>
              <a:t>X.25 works with three layers of the OSI model</a:t>
            </a:r>
            <a:r>
              <a:rPr lang="en-US" dirty="0" smtClean="0"/>
              <a:t>:</a:t>
            </a:r>
          </a:p>
          <a:p>
            <a:pPr algn="just"/>
            <a:r>
              <a:rPr lang="en-US" dirty="0" smtClean="0"/>
              <a:t> </a:t>
            </a:r>
            <a:endParaRPr lang="en-US" dirty="0"/>
          </a:p>
          <a:p>
            <a:pPr marL="285750" lvl="0" indent="-285750" algn="just">
              <a:buFont typeface="Arial" pitchFamily="34" charset="0"/>
              <a:buChar char="•"/>
            </a:pPr>
            <a:r>
              <a:rPr lang="en-US" b="1" dirty="0"/>
              <a:t>Physical Layer: </a:t>
            </a:r>
            <a:r>
              <a:rPr lang="en-US" dirty="0"/>
              <a:t>defines the mechanical and electrical interface of the Terminal and the Network. It is transmitted in synchronous mode and full </a:t>
            </a:r>
            <a:r>
              <a:rPr lang="en-US" dirty="0" smtClean="0"/>
              <a:t>duplex; </a:t>
            </a:r>
            <a:endParaRPr lang="en-US" dirty="0"/>
          </a:p>
          <a:p>
            <a:pPr marL="285750" lvl="0" indent="-285750" algn="just">
              <a:buFont typeface="Arial" pitchFamily="34" charset="0"/>
              <a:buChar char="•"/>
            </a:pPr>
            <a:r>
              <a:rPr lang="en-US" b="1" dirty="0"/>
              <a:t>Link Layer: </a:t>
            </a:r>
            <a:r>
              <a:rPr lang="en-US" dirty="0"/>
              <a:t>responsible for initiating, checking, and end the transmission of data on the physical connection between the DTE and DCE. Responsible for timing, detecting and correcting errors during </a:t>
            </a:r>
            <a:r>
              <a:rPr lang="en-US" dirty="0" smtClean="0"/>
              <a:t>transmission</a:t>
            </a:r>
            <a:r>
              <a:rPr lang="en-US" dirty="0"/>
              <a:t>;</a:t>
            </a:r>
          </a:p>
          <a:p>
            <a:pPr marL="285750" lvl="0" indent="-285750" algn="just">
              <a:buFont typeface="Arial" pitchFamily="34" charset="0"/>
              <a:buChar char="•"/>
            </a:pPr>
            <a:r>
              <a:rPr lang="en-US" b="1" dirty="0"/>
              <a:t>Network Layer: </a:t>
            </a:r>
            <a:r>
              <a:rPr lang="en-US" dirty="0"/>
              <a:t>responsible for packing the data. Sets whether the transmission is performed by Virtual Circuit (temporary connections established only when the information) or Permanent Virtual Circuit (permanent connections, there is no need to make a call to connect). </a:t>
            </a:r>
          </a:p>
        </p:txBody>
      </p:sp>
    </p:spTree>
    <p:extLst>
      <p:ext uri="{BB962C8B-B14F-4D97-AF65-F5344CB8AC3E}">
        <p14:creationId xmlns="" xmlns:p14="http://schemas.microsoft.com/office/powerpoint/2010/main" val="19305648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2365078" y="169981"/>
            <a:ext cx="6321722" cy="592019"/>
          </a:xfrm>
          <a:prstGeom prst="rect">
            <a:avLst/>
          </a:prstGeom>
          <a:gradFill rotWithShape="0">
            <a:gsLst>
              <a:gs pos="0">
                <a:srgbClr val="FFFFFF"/>
              </a:gs>
              <a:gs pos="100000">
                <a:srgbClr val="939393"/>
              </a:gs>
            </a:gsLst>
            <a:lin ang="0" scaled="1"/>
          </a:gradFill>
          <a:ln w="9525">
            <a:noFill/>
            <a:miter lim="800000"/>
            <a:headEnd/>
            <a:tailEnd/>
          </a:ln>
        </p:spPr>
        <p:txBody>
          <a:bodyPr wrap="none" anchor="ctr"/>
          <a:lstStyle/>
          <a:p>
            <a:endParaRPr lang="en-US"/>
          </a:p>
        </p:txBody>
      </p:sp>
      <p:sp>
        <p:nvSpPr>
          <p:cNvPr id="2" name="Title 1"/>
          <p:cNvSpPr>
            <a:spLocks noGrp="1"/>
          </p:cNvSpPr>
          <p:nvPr>
            <p:ph type="title"/>
          </p:nvPr>
        </p:nvSpPr>
        <p:spPr>
          <a:xfrm>
            <a:off x="457200" y="914400"/>
            <a:ext cx="8229600" cy="1143000"/>
          </a:xfrm>
        </p:spPr>
        <p:txBody>
          <a:bodyPr/>
          <a:lstStyle/>
          <a:p>
            <a:r>
              <a:rPr lang="en-US" b="1" dirty="0" smtClean="0"/>
              <a:t>Packet Switching – X.25</a:t>
            </a:r>
            <a:endParaRPr lang="en-US" sz="4000" dirty="0"/>
          </a:p>
        </p:txBody>
      </p:sp>
      <p:pic>
        <p:nvPicPr>
          <p:cNvPr id="4" name="Picture 3" descr="D:\Department ICT\Verschiedenes\giz is  logo\gizlogo-is-de-rgb.gif"/>
          <p:cNvPicPr/>
          <p:nvPr/>
        </p:nvPicPr>
        <p:blipFill>
          <a:blip r:embed="rId3" cstate="print"/>
          <a:srcRect/>
          <a:stretch>
            <a:fillRect/>
          </a:stretch>
        </p:blipFill>
        <p:spPr bwMode="auto">
          <a:xfrm>
            <a:off x="457200" y="109497"/>
            <a:ext cx="2186643" cy="640596"/>
          </a:xfrm>
          <a:prstGeom prst="rect">
            <a:avLst/>
          </a:prstGeom>
          <a:noFill/>
          <a:ln w="9525">
            <a:noFill/>
            <a:miter lim="800000"/>
            <a:headEnd/>
            <a:tailEnd/>
          </a:ln>
        </p:spPr>
      </p:pic>
      <p:pic>
        <p:nvPicPr>
          <p:cNvPr id="5" name="Picture 4" descr="college20090617"/>
          <p:cNvPicPr/>
          <p:nvPr/>
        </p:nvPicPr>
        <p:blipFill>
          <a:blip r:embed="rId4" cstate="print"/>
          <a:srcRect/>
          <a:stretch>
            <a:fillRect/>
          </a:stretch>
        </p:blipFill>
        <p:spPr bwMode="auto">
          <a:xfrm>
            <a:off x="2643208" y="152437"/>
            <a:ext cx="1584325" cy="519157"/>
          </a:xfrm>
          <a:prstGeom prst="rect">
            <a:avLst/>
          </a:prstGeom>
          <a:noFill/>
          <a:ln w="9525">
            <a:noFill/>
            <a:miter lim="800000"/>
            <a:headEnd/>
            <a:tailEnd/>
          </a:ln>
        </p:spPr>
      </p:pic>
      <p:pic>
        <p:nvPicPr>
          <p:cNvPr id="7" name="Picture 6" descr="Z:\05 Marketing and PR\05-03 Logo, Corporate Identity\05-03_TVTC_Logo_20090609.bmp"/>
          <p:cNvPicPr/>
          <p:nvPr/>
        </p:nvPicPr>
        <p:blipFill>
          <a:blip r:embed="rId5" cstate="print"/>
          <a:srcRect/>
          <a:stretch>
            <a:fillRect/>
          </a:stretch>
        </p:blipFill>
        <p:spPr bwMode="auto">
          <a:xfrm>
            <a:off x="4372313" y="169346"/>
            <a:ext cx="859790" cy="592019"/>
          </a:xfrm>
          <a:prstGeom prst="rect">
            <a:avLst/>
          </a:prstGeom>
          <a:noFill/>
          <a:ln w="9525">
            <a:noFill/>
            <a:miter lim="800000"/>
            <a:headEnd/>
            <a:tailEnd/>
          </a:ln>
        </p:spPr>
      </p:pic>
      <p:sp>
        <p:nvSpPr>
          <p:cNvPr id="9" name="Footer Placeholder 8"/>
          <p:cNvSpPr>
            <a:spLocks noGrp="1"/>
          </p:cNvSpPr>
          <p:nvPr>
            <p:ph type="ftr" sz="quarter" idx="11"/>
          </p:nvPr>
        </p:nvSpPr>
        <p:spPr/>
        <p:txBody>
          <a:bodyPr/>
          <a:lstStyle/>
          <a:p>
            <a:r>
              <a:rPr lang="en-US" smtClean="0"/>
              <a:t>Data Communications and Network</a:t>
            </a:r>
            <a:endParaRPr lang="en-US"/>
          </a:p>
        </p:txBody>
      </p:sp>
      <p:sp>
        <p:nvSpPr>
          <p:cNvPr id="8" name="Rectangle 2"/>
          <p:cNvSpPr>
            <a:spLocks noChangeArrowheads="1"/>
          </p:cNvSpPr>
          <p:nvPr/>
        </p:nvSpPr>
        <p:spPr bwMode="auto">
          <a:xfrm>
            <a:off x="0" y="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3" name="Picture 12" descr="http://wpcontent.answcdn.com/wikipedia/commons/thumb/5/5c/X25-network-diagram-0a.svg/300px-X25-network-diagram-0a.svg.png"/>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6573795" y="1905000"/>
            <a:ext cx="2133600" cy="4343400"/>
          </a:xfrm>
          <a:prstGeom prst="rect">
            <a:avLst/>
          </a:prstGeom>
          <a:noFill/>
          <a:ln>
            <a:noFill/>
          </a:ln>
        </p:spPr>
      </p:pic>
      <p:sp>
        <p:nvSpPr>
          <p:cNvPr id="10" name="Rectangle 9"/>
          <p:cNvSpPr/>
          <p:nvPr/>
        </p:nvSpPr>
        <p:spPr>
          <a:xfrm>
            <a:off x="762000" y="1924883"/>
            <a:ext cx="5715000" cy="4247317"/>
          </a:xfrm>
          <a:prstGeom prst="rect">
            <a:avLst/>
          </a:prstGeom>
        </p:spPr>
        <p:txBody>
          <a:bodyPr wrap="square">
            <a:spAutoFit/>
          </a:bodyPr>
          <a:lstStyle/>
          <a:p>
            <a:pPr algn="just"/>
            <a:r>
              <a:rPr lang="en-US" dirty="0"/>
              <a:t>Links can occur in logical channels (logical channels) of two types: </a:t>
            </a:r>
            <a:endParaRPr lang="en-US" dirty="0" smtClean="0"/>
          </a:p>
          <a:p>
            <a:pPr marL="285750" indent="-285750" algn="just">
              <a:buFont typeface="Arial" pitchFamily="34" charset="0"/>
              <a:buChar char="•"/>
            </a:pPr>
            <a:r>
              <a:rPr lang="en-US" b="1" dirty="0" smtClean="0"/>
              <a:t>Switched </a:t>
            </a:r>
            <a:r>
              <a:rPr lang="en-US" b="1" dirty="0"/>
              <a:t>Virtual Circuit (SVC):</a:t>
            </a:r>
            <a:r>
              <a:rPr lang="en-US" dirty="0"/>
              <a:t> The SVCs operate in a similar way to phone calls, a connection is established, data is transferred and the connection is terminated. Each DTE on the network is assigned a unique number that can be used as a phone number; </a:t>
            </a:r>
          </a:p>
          <a:p>
            <a:pPr marL="285750" lvl="0" indent="-285750" algn="just">
              <a:buFont typeface="Arial" pitchFamily="34" charset="0"/>
              <a:buChar char="•"/>
            </a:pPr>
            <a:r>
              <a:rPr lang="en-US" b="1" dirty="0"/>
              <a:t>Permanent Virtual Circuit (PVC):</a:t>
            </a:r>
            <a:r>
              <a:rPr lang="en-US" dirty="0"/>
              <a:t> A PVC is similar to a leased </a:t>
            </a:r>
            <a:r>
              <a:rPr lang="en-US" dirty="0" smtClean="0"/>
              <a:t>line/dedicated </a:t>
            </a:r>
            <a:r>
              <a:rPr lang="en-US" dirty="0"/>
              <a:t>as the link is always active. The logical link is established on an ongoing basis by management of the Packet Switched Network. For this reason, data can always be transmitted without the connection. In this type of virtual circuit users are able to </a:t>
            </a:r>
            <a:r>
              <a:rPr lang="en-US" dirty="0" smtClean="0"/>
              <a:t>establish/draw </a:t>
            </a:r>
            <a:r>
              <a:rPr lang="en-US" dirty="0"/>
              <a:t>connections with other users dynamically, as needed (on demand). </a:t>
            </a:r>
          </a:p>
        </p:txBody>
      </p:sp>
    </p:spTree>
    <p:extLst>
      <p:ext uri="{BB962C8B-B14F-4D97-AF65-F5344CB8AC3E}">
        <p14:creationId xmlns="" xmlns:p14="http://schemas.microsoft.com/office/powerpoint/2010/main" val="1390892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2365078" y="169981"/>
            <a:ext cx="6321722" cy="592019"/>
          </a:xfrm>
          <a:prstGeom prst="rect">
            <a:avLst/>
          </a:prstGeom>
          <a:gradFill rotWithShape="0">
            <a:gsLst>
              <a:gs pos="0">
                <a:srgbClr val="FFFFFF"/>
              </a:gs>
              <a:gs pos="100000">
                <a:srgbClr val="939393"/>
              </a:gs>
            </a:gsLst>
            <a:lin ang="0" scaled="1"/>
          </a:gradFill>
          <a:ln w="9525">
            <a:noFill/>
            <a:miter lim="800000"/>
            <a:headEnd/>
            <a:tailEnd/>
          </a:ln>
        </p:spPr>
        <p:txBody>
          <a:bodyPr wrap="none" anchor="ctr"/>
          <a:lstStyle/>
          <a:p>
            <a:endParaRPr lang="en-US"/>
          </a:p>
        </p:txBody>
      </p:sp>
      <p:sp>
        <p:nvSpPr>
          <p:cNvPr id="2" name="Title 1"/>
          <p:cNvSpPr>
            <a:spLocks noGrp="1"/>
          </p:cNvSpPr>
          <p:nvPr>
            <p:ph type="title"/>
          </p:nvPr>
        </p:nvSpPr>
        <p:spPr>
          <a:xfrm>
            <a:off x="457200" y="914400"/>
            <a:ext cx="8229600" cy="1143000"/>
          </a:xfrm>
        </p:spPr>
        <p:txBody>
          <a:bodyPr/>
          <a:lstStyle/>
          <a:p>
            <a:r>
              <a:rPr lang="en-US" b="1" dirty="0" smtClean="0"/>
              <a:t>Packet Switching – Frame Relay</a:t>
            </a:r>
            <a:endParaRPr lang="en-US" sz="4000" dirty="0"/>
          </a:p>
        </p:txBody>
      </p:sp>
      <p:pic>
        <p:nvPicPr>
          <p:cNvPr id="4" name="Picture 3" descr="D:\Department ICT\Verschiedenes\giz is  logo\gizlogo-is-de-rgb.gif"/>
          <p:cNvPicPr/>
          <p:nvPr/>
        </p:nvPicPr>
        <p:blipFill>
          <a:blip r:embed="rId3" cstate="print"/>
          <a:srcRect/>
          <a:stretch>
            <a:fillRect/>
          </a:stretch>
        </p:blipFill>
        <p:spPr bwMode="auto">
          <a:xfrm>
            <a:off x="457200" y="109497"/>
            <a:ext cx="2186643" cy="640596"/>
          </a:xfrm>
          <a:prstGeom prst="rect">
            <a:avLst/>
          </a:prstGeom>
          <a:noFill/>
          <a:ln w="9525">
            <a:noFill/>
            <a:miter lim="800000"/>
            <a:headEnd/>
            <a:tailEnd/>
          </a:ln>
        </p:spPr>
      </p:pic>
      <p:pic>
        <p:nvPicPr>
          <p:cNvPr id="5" name="Picture 4" descr="college20090617"/>
          <p:cNvPicPr/>
          <p:nvPr/>
        </p:nvPicPr>
        <p:blipFill>
          <a:blip r:embed="rId4" cstate="print"/>
          <a:srcRect/>
          <a:stretch>
            <a:fillRect/>
          </a:stretch>
        </p:blipFill>
        <p:spPr bwMode="auto">
          <a:xfrm>
            <a:off x="2643208" y="152437"/>
            <a:ext cx="1584325" cy="519157"/>
          </a:xfrm>
          <a:prstGeom prst="rect">
            <a:avLst/>
          </a:prstGeom>
          <a:noFill/>
          <a:ln w="9525">
            <a:noFill/>
            <a:miter lim="800000"/>
            <a:headEnd/>
            <a:tailEnd/>
          </a:ln>
        </p:spPr>
      </p:pic>
      <p:pic>
        <p:nvPicPr>
          <p:cNvPr id="7" name="Picture 6" descr="Z:\05 Marketing and PR\05-03 Logo, Corporate Identity\05-03_TVTC_Logo_20090609.bmp"/>
          <p:cNvPicPr/>
          <p:nvPr/>
        </p:nvPicPr>
        <p:blipFill>
          <a:blip r:embed="rId5" cstate="print"/>
          <a:srcRect/>
          <a:stretch>
            <a:fillRect/>
          </a:stretch>
        </p:blipFill>
        <p:spPr bwMode="auto">
          <a:xfrm>
            <a:off x="4372313" y="169346"/>
            <a:ext cx="859790" cy="592019"/>
          </a:xfrm>
          <a:prstGeom prst="rect">
            <a:avLst/>
          </a:prstGeom>
          <a:noFill/>
          <a:ln w="9525">
            <a:noFill/>
            <a:miter lim="800000"/>
            <a:headEnd/>
            <a:tailEnd/>
          </a:ln>
        </p:spPr>
      </p:pic>
      <p:sp>
        <p:nvSpPr>
          <p:cNvPr id="9" name="Footer Placeholder 8"/>
          <p:cNvSpPr>
            <a:spLocks noGrp="1"/>
          </p:cNvSpPr>
          <p:nvPr>
            <p:ph type="ftr" sz="quarter" idx="11"/>
          </p:nvPr>
        </p:nvSpPr>
        <p:spPr/>
        <p:txBody>
          <a:bodyPr/>
          <a:lstStyle/>
          <a:p>
            <a:r>
              <a:rPr lang="en-US" smtClean="0"/>
              <a:t>Data Communications and Network</a:t>
            </a:r>
            <a:endParaRPr lang="en-US"/>
          </a:p>
        </p:txBody>
      </p:sp>
      <p:sp>
        <p:nvSpPr>
          <p:cNvPr id="8" name="Rectangle 2"/>
          <p:cNvSpPr>
            <a:spLocks noChangeArrowheads="1"/>
          </p:cNvSpPr>
          <p:nvPr/>
        </p:nvSpPr>
        <p:spPr bwMode="auto">
          <a:xfrm>
            <a:off x="0" y="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9"/>
          <p:cNvSpPr/>
          <p:nvPr/>
        </p:nvSpPr>
        <p:spPr>
          <a:xfrm>
            <a:off x="762000" y="1924883"/>
            <a:ext cx="7772400" cy="1200329"/>
          </a:xfrm>
          <a:prstGeom prst="rect">
            <a:avLst/>
          </a:prstGeom>
        </p:spPr>
        <p:txBody>
          <a:bodyPr wrap="square">
            <a:spAutoFit/>
          </a:bodyPr>
          <a:lstStyle/>
          <a:p>
            <a:pPr algn="just"/>
            <a:r>
              <a:rPr lang="en-US" dirty="0"/>
              <a:t>Frame Relay is an efficient communication technology used to transmit data quickly and inexpensively to digital information via a data network, sharing information on frames (pictures) to one or many destinations from one or many end-points. </a:t>
            </a:r>
          </a:p>
        </p:txBody>
      </p:sp>
      <p:sp>
        <p:nvSpPr>
          <p:cNvPr id="3" name="Rectangle 2"/>
          <p:cNvSpPr/>
          <p:nvPr/>
        </p:nvSpPr>
        <p:spPr>
          <a:xfrm>
            <a:off x="918928" y="3048000"/>
            <a:ext cx="7615472" cy="3416320"/>
          </a:xfrm>
          <a:prstGeom prst="rect">
            <a:avLst/>
          </a:prstGeom>
        </p:spPr>
        <p:txBody>
          <a:bodyPr wrap="square">
            <a:spAutoFit/>
          </a:bodyPr>
          <a:lstStyle/>
          <a:p>
            <a:pPr marL="285750" indent="-285750" algn="just">
              <a:buFont typeface="Arial" pitchFamily="34" charset="0"/>
              <a:buChar char="•"/>
            </a:pPr>
            <a:r>
              <a:rPr lang="en-US" dirty="0"/>
              <a:t>The conversion of data to the Frame Relay protocol is done by the access equipment still on the LAN, usually a </a:t>
            </a:r>
            <a:r>
              <a:rPr lang="en-US" dirty="0" smtClean="0"/>
              <a:t>router;</a:t>
            </a:r>
          </a:p>
          <a:p>
            <a:pPr marL="285750" indent="-285750" algn="just">
              <a:buFont typeface="Arial" pitchFamily="34" charset="0"/>
              <a:buChar char="•"/>
            </a:pPr>
            <a:r>
              <a:rPr lang="en-US" dirty="0" smtClean="0"/>
              <a:t>The </a:t>
            </a:r>
            <a:r>
              <a:rPr lang="en-US" dirty="0"/>
              <a:t>generated frames are sent to the network equipment, whose function is basically carrying the frame to its destination, using the procedures themselves switching or routing </a:t>
            </a:r>
            <a:r>
              <a:rPr lang="en-US" dirty="0" smtClean="0"/>
              <a:t>protocol;</a:t>
            </a:r>
          </a:p>
          <a:p>
            <a:pPr marL="285750" indent="-285750" algn="just">
              <a:buFont typeface="Arial" pitchFamily="34" charset="0"/>
              <a:buChar char="•"/>
            </a:pPr>
            <a:r>
              <a:rPr lang="en-US" dirty="0" smtClean="0"/>
              <a:t>The </a:t>
            </a:r>
            <a:r>
              <a:rPr lang="en-US" dirty="0"/>
              <a:t>Frame Relay network is always represented by a cloud, as it is not a simple physical connection between two distinct </a:t>
            </a:r>
            <a:r>
              <a:rPr lang="en-US" dirty="0" smtClean="0"/>
              <a:t>points.;</a:t>
            </a:r>
          </a:p>
          <a:p>
            <a:pPr marL="285750" indent="-285750" algn="just">
              <a:buFont typeface="Arial" pitchFamily="34" charset="0"/>
              <a:buChar char="•"/>
            </a:pPr>
            <a:r>
              <a:rPr lang="en-US" dirty="0" smtClean="0"/>
              <a:t>The </a:t>
            </a:r>
            <a:r>
              <a:rPr lang="en-US" dirty="0"/>
              <a:t>connection between these points is made through a permanent virtual circuit (PVC) configured with a particular </a:t>
            </a:r>
            <a:r>
              <a:rPr lang="en-US" dirty="0" smtClean="0"/>
              <a:t>band;</a:t>
            </a:r>
          </a:p>
          <a:p>
            <a:pPr marL="285750" indent="-285750" algn="just">
              <a:buFont typeface="Arial" pitchFamily="34" charset="0"/>
              <a:buChar char="•"/>
            </a:pPr>
            <a:r>
              <a:rPr lang="en-US" dirty="0" smtClean="0"/>
              <a:t>The </a:t>
            </a:r>
            <a:r>
              <a:rPr lang="en-US" dirty="0"/>
              <a:t>bandwidth allocation in the physical network is done package by package, when the transmission of data, unlike the TDM when there is a fixed allocation of bandwidth on the network, even without any data traffic. </a:t>
            </a:r>
          </a:p>
        </p:txBody>
      </p:sp>
    </p:spTree>
    <p:extLst>
      <p:ext uri="{BB962C8B-B14F-4D97-AF65-F5344CB8AC3E}">
        <p14:creationId xmlns="" xmlns:p14="http://schemas.microsoft.com/office/powerpoint/2010/main" val="21087741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2365078" y="169981"/>
            <a:ext cx="6321722" cy="592019"/>
          </a:xfrm>
          <a:prstGeom prst="rect">
            <a:avLst/>
          </a:prstGeom>
          <a:gradFill rotWithShape="0">
            <a:gsLst>
              <a:gs pos="0">
                <a:srgbClr val="FFFFFF"/>
              </a:gs>
              <a:gs pos="100000">
                <a:srgbClr val="939393"/>
              </a:gs>
            </a:gsLst>
            <a:lin ang="0" scaled="1"/>
          </a:gradFill>
          <a:ln w="9525">
            <a:noFill/>
            <a:miter lim="800000"/>
            <a:headEnd/>
            <a:tailEnd/>
          </a:ln>
        </p:spPr>
        <p:txBody>
          <a:bodyPr wrap="none" anchor="ctr"/>
          <a:lstStyle/>
          <a:p>
            <a:endParaRPr lang="en-US"/>
          </a:p>
        </p:txBody>
      </p:sp>
      <p:sp>
        <p:nvSpPr>
          <p:cNvPr id="2" name="Title 1"/>
          <p:cNvSpPr>
            <a:spLocks noGrp="1"/>
          </p:cNvSpPr>
          <p:nvPr>
            <p:ph type="title"/>
          </p:nvPr>
        </p:nvSpPr>
        <p:spPr>
          <a:xfrm>
            <a:off x="457200" y="914400"/>
            <a:ext cx="8229600" cy="1143000"/>
          </a:xfrm>
        </p:spPr>
        <p:txBody>
          <a:bodyPr/>
          <a:lstStyle/>
          <a:p>
            <a:r>
              <a:rPr lang="en-US" b="1" dirty="0" smtClean="0"/>
              <a:t>Packet Switching – Frame Relay</a:t>
            </a:r>
            <a:endParaRPr lang="en-US" sz="4000" dirty="0"/>
          </a:p>
        </p:txBody>
      </p:sp>
      <p:pic>
        <p:nvPicPr>
          <p:cNvPr id="4" name="Picture 3" descr="D:\Department ICT\Verschiedenes\giz is  logo\gizlogo-is-de-rgb.gif"/>
          <p:cNvPicPr/>
          <p:nvPr/>
        </p:nvPicPr>
        <p:blipFill>
          <a:blip r:embed="rId3" cstate="print"/>
          <a:srcRect/>
          <a:stretch>
            <a:fillRect/>
          </a:stretch>
        </p:blipFill>
        <p:spPr bwMode="auto">
          <a:xfrm>
            <a:off x="457200" y="109497"/>
            <a:ext cx="2186643" cy="640596"/>
          </a:xfrm>
          <a:prstGeom prst="rect">
            <a:avLst/>
          </a:prstGeom>
          <a:noFill/>
          <a:ln w="9525">
            <a:noFill/>
            <a:miter lim="800000"/>
            <a:headEnd/>
            <a:tailEnd/>
          </a:ln>
        </p:spPr>
      </p:pic>
      <p:pic>
        <p:nvPicPr>
          <p:cNvPr id="5" name="Picture 4" descr="college20090617"/>
          <p:cNvPicPr/>
          <p:nvPr/>
        </p:nvPicPr>
        <p:blipFill>
          <a:blip r:embed="rId4" cstate="print"/>
          <a:srcRect/>
          <a:stretch>
            <a:fillRect/>
          </a:stretch>
        </p:blipFill>
        <p:spPr bwMode="auto">
          <a:xfrm>
            <a:off x="2643208" y="152437"/>
            <a:ext cx="1584325" cy="519157"/>
          </a:xfrm>
          <a:prstGeom prst="rect">
            <a:avLst/>
          </a:prstGeom>
          <a:noFill/>
          <a:ln w="9525">
            <a:noFill/>
            <a:miter lim="800000"/>
            <a:headEnd/>
            <a:tailEnd/>
          </a:ln>
        </p:spPr>
      </p:pic>
      <p:pic>
        <p:nvPicPr>
          <p:cNvPr id="7" name="Picture 6" descr="Z:\05 Marketing and PR\05-03 Logo, Corporate Identity\05-03_TVTC_Logo_20090609.bmp"/>
          <p:cNvPicPr/>
          <p:nvPr/>
        </p:nvPicPr>
        <p:blipFill>
          <a:blip r:embed="rId5" cstate="print"/>
          <a:srcRect/>
          <a:stretch>
            <a:fillRect/>
          </a:stretch>
        </p:blipFill>
        <p:spPr bwMode="auto">
          <a:xfrm>
            <a:off x="4372313" y="169346"/>
            <a:ext cx="859790" cy="592019"/>
          </a:xfrm>
          <a:prstGeom prst="rect">
            <a:avLst/>
          </a:prstGeom>
          <a:noFill/>
          <a:ln w="9525">
            <a:noFill/>
            <a:miter lim="800000"/>
            <a:headEnd/>
            <a:tailEnd/>
          </a:ln>
        </p:spPr>
      </p:pic>
      <p:sp>
        <p:nvSpPr>
          <p:cNvPr id="9" name="Footer Placeholder 8"/>
          <p:cNvSpPr>
            <a:spLocks noGrp="1"/>
          </p:cNvSpPr>
          <p:nvPr>
            <p:ph type="ftr" sz="quarter" idx="11"/>
          </p:nvPr>
        </p:nvSpPr>
        <p:spPr/>
        <p:txBody>
          <a:bodyPr/>
          <a:lstStyle/>
          <a:p>
            <a:r>
              <a:rPr lang="en-US" smtClean="0"/>
              <a:t>Data Communications and Network</a:t>
            </a:r>
            <a:endParaRPr lang="en-US"/>
          </a:p>
        </p:txBody>
      </p:sp>
      <p:sp>
        <p:nvSpPr>
          <p:cNvPr id="8" name="Rectangle 2"/>
          <p:cNvSpPr>
            <a:spLocks noChangeArrowheads="1"/>
          </p:cNvSpPr>
          <p:nvPr/>
        </p:nvSpPr>
        <p:spPr bwMode="auto">
          <a:xfrm>
            <a:off x="0" y="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1" name="Picture 10" descr="http://t2.gstatic.com/images?q=tbn:ANd9GcSblO4bJLGVfhx_ejruVGYimK5pJYcGOop9RU_niUZ_UjJ6s6OnUA">
            <a:hlinkClick r:id="rId6"/>
          </p:cNvPr>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3048000" y="3733800"/>
            <a:ext cx="3848100" cy="2362200"/>
          </a:xfrm>
          <a:prstGeom prst="rect">
            <a:avLst/>
          </a:prstGeom>
          <a:noFill/>
          <a:ln>
            <a:noFill/>
          </a:ln>
        </p:spPr>
      </p:pic>
      <p:sp>
        <p:nvSpPr>
          <p:cNvPr id="12" name="Rectangle 11"/>
          <p:cNvSpPr/>
          <p:nvPr/>
        </p:nvSpPr>
        <p:spPr>
          <a:xfrm>
            <a:off x="978200" y="2057400"/>
            <a:ext cx="7632399" cy="1754326"/>
          </a:xfrm>
          <a:prstGeom prst="rect">
            <a:avLst/>
          </a:prstGeom>
        </p:spPr>
        <p:txBody>
          <a:bodyPr wrap="square">
            <a:spAutoFit/>
          </a:bodyPr>
          <a:lstStyle/>
          <a:p>
            <a:pPr marL="285750" indent="-285750">
              <a:buFont typeface="Arial" pitchFamily="34" charset="0"/>
              <a:buChar char="•"/>
            </a:pPr>
            <a:r>
              <a:rPr lang="en-US" dirty="0"/>
              <a:t>Frame Relay is based on using Virtual Circuits (</a:t>
            </a:r>
            <a:r>
              <a:rPr lang="en-US" dirty="0" smtClean="0"/>
              <a:t>VC);</a:t>
            </a:r>
          </a:p>
          <a:p>
            <a:pPr marL="285750" indent="-285750">
              <a:buFont typeface="Arial" pitchFamily="34" charset="0"/>
              <a:buChar char="•"/>
            </a:pPr>
            <a:r>
              <a:rPr lang="en-US" dirty="0" smtClean="0"/>
              <a:t>A </a:t>
            </a:r>
            <a:r>
              <a:rPr lang="en-US" dirty="0"/>
              <a:t>VC is a bidirectional virtual data circuit between two ports of any network, which works like a dedicated </a:t>
            </a:r>
            <a:r>
              <a:rPr lang="en-US" dirty="0" smtClean="0"/>
              <a:t>circuit;</a:t>
            </a:r>
          </a:p>
          <a:p>
            <a:pPr marL="285750" indent="-285750">
              <a:buFont typeface="Arial" pitchFamily="34" charset="0"/>
              <a:buChar char="•"/>
            </a:pPr>
            <a:r>
              <a:rPr lang="en-US" dirty="0" smtClean="0"/>
              <a:t>There </a:t>
            </a:r>
            <a:r>
              <a:rPr lang="en-US" dirty="0"/>
              <a:t>are two types of Virtual Tours: </a:t>
            </a:r>
            <a:endParaRPr lang="en-US" dirty="0" smtClean="0"/>
          </a:p>
          <a:p>
            <a:pPr marL="742950" lvl="1" indent="-285750">
              <a:buFont typeface="Arial" pitchFamily="34" charset="0"/>
              <a:buChar char="•"/>
            </a:pPr>
            <a:r>
              <a:rPr lang="en-US" b="1" dirty="0" smtClean="0"/>
              <a:t>Permanent </a:t>
            </a:r>
            <a:r>
              <a:rPr lang="en-US" b="1" dirty="0"/>
              <a:t>Virtual Circuit (</a:t>
            </a:r>
            <a:r>
              <a:rPr lang="en-US" b="1" dirty="0" smtClean="0"/>
              <a:t>PVC);</a:t>
            </a:r>
          </a:p>
          <a:p>
            <a:pPr marL="742950" lvl="1" indent="-285750">
              <a:buFont typeface="Arial" pitchFamily="34" charset="0"/>
              <a:buChar char="•"/>
            </a:pPr>
            <a:r>
              <a:rPr lang="en-US" b="1" dirty="0" smtClean="0"/>
              <a:t>Switched </a:t>
            </a:r>
            <a:r>
              <a:rPr lang="en-US" b="1" dirty="0"/>
              <a:t>Virtual Circuit (SVC).</a:t>
            </a:r>
          </a:p>
        </p:txBody>
      </p:sp>
    </p:spTree>
    <p:extLst>
      <p:ext uri="{BB962C8B-B14F-4D97-AF65-F5344CB8AC3E}">
        <p14:creationId xmlns="" xmlns:p14="http://schemas.microsoft.com/office/powerpoint/2010/main" val="37018509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2365078" y="169981"/>
            <a:ext cx="6321722" cy="592019"/>
          </a:xfrm>
          <a:prstGeom prst="rect">
            <a:avLst/>
          </a:prstGeom>
          <a:gradFill rotWithShape="0">
            <a:gsLst>
              <a:gs pos="0">
                <a:srgbClr val="FFFFFF"/>
              </a:gs>
              <a:gs pos="100000">
                <a:srgbClr val="939393"/>
              </a:gs>
            </a:gsLst>
            <a:lin ang="0" scaled="1"/>
          </a:gradFill>
          <a:ln w="9525">
            <a:noFill/>
            <a:miter lim="800000"/>
            <a:headEnd/>
            <a:tailEnd/>
          </a:ln>
        </p:spPr>
        <p:txBody>
          <a:bodyPr wrap="none" anchor="ctr"/>
          <a:lstStyle/>
          <a:p>
            <a:endParaRPr lang="en-US"/>
          </a:p>
        </p:txBody>
      </p:sp>
      <p:sp>
        <p:nvSpPr>
          <p:cNvPr id="2" name="Title 1"/>
          <p:cNvSpPr>
            <a:spLocks noGrp="1"/>
          </p:cNvSpPr>
          <p:nvPr>
            <p:ph type="title"/>
          </p:nvPr>
        </p:nvSpPr>
        <p:spPr>
          <a:xfrm>
            <a:off x="457200" y="914400"/>
            <a:ext cx="8229600" cy="1143000"/>
          </a:xfrm>
        </p:spPr>
        <p:txBody>
          <a:bodyPr/>
          <a:lstStyle/>
          <a:p>
            <a:r>
              <a:rPr lang="en-US" b="1" dirty="0" smtClean="0"/>
              <a:t>Packet Switching – MPLS</a:t>
            </a:r>
            <a:endParaRPr lang="en-US" sz="4000" dirty="0"/>
          </a:p>
        </p:txBody>
      </p:sp>
      <p:pic>
        <p:nvPicPr>
          <p:cNvPr id="4" name="Picture 3" descr="D:\Department ICT\Verschiedenes\giz is  logo\gizlogo-is-de-rgb.gif"/>
          <p:cNvPicPr/>
          <p:nvPr/>
        </p:nvPicPr>
        <p:blipFill>
          <a:blip r:embed="rId3" cstate="print"/>
          <a:srcRect/>
          <a:stretch>
            <a:fillRect/>
          </a:stretch>
        </p:blipFill>
        <p:spPr bwMode="auto">
          <a:xfrm>
            <a:off x="457200" y="109497"/>
            <a:ext cx="2186643" cy="640596"/>
          </a:xfrm>
          <a:prstGeom prst="rect">
            <a:avLst/>
          </a:prstGeom>
          <a:noFill/>
          <a:ln w="9525">
            <a:noFill/>
            <a:miter lim="800000"/>
            <a:headEnd/>
            <a:tailEnd/>
          </a:ln>
        </p:spPr>
      </p:pic>
      <p:pic>
        <p:nvPicPr>
          <p:cNvPr id="5" name="Picture 4" descr="college20090617"/>
          <p:cNvPicPr/>
          <p:nvPr/>
        </p:nvPicPr>
        <p:blipFill>
          <a:blip r:embed="rId4" cstate="print"/>
          <a:srcRect/>
          <a:stretch>
            <a:fillRect/>
          </a:stretch>
        </p:blipFill>
        <p:spPr bwMode="auto">
          <a:xfrm>
            <a:off x="2643208" y="152437"/>
            <a:ext cx="1584325" cy="519157"/>
          </a:xfrm>
          <a:prstGeom prst="rect">
            <a:avLst/>
          </a:prstGeom>
          <a:noFill/>
          <a:ln w="9525">
            <a:noFill/>
            <a:miter lim="800000"/>
            <a:headEnd/>
            <a:tailEnd/>
          </a:ln>
        </p:spPr>
      </p:pic>
      <p:pic>
        <p:nvPicPr>
          <p:cNvPr id="7" name="Picture 6" descr="Z:\05 Marketing and PR\05-03 Logo, Corporate Identity\05-03_TVTC_Logo_20090609.bmp"/>
          <p:cNvPicPr/>
          <p:nvPr/>
        </p:nvPicPr>
        <p:blipFill>
          <a:blip r:embed="rId5" cstate="print"/>
          <a:srcRect/>
          <a:stretch>
            <a:fillRect/>
          </a:stretch>
        </p:blipFill>
        <p:spPr bwMode="auto">
          <a:xfrm>
            <a:off x="4372313" y="169346"/>
            <a:ext cx="859790" cy="592019"/>
          </a:xfrm>
          <a:prstGeom prst="rect">
            <a:avLst/>
          </a:prstGeom>
          <a:noFill/>
          <a:ln w="9525">
            <a:noFill/>
            <a:miter lim="800000"/>
            <a:headEnd/>
            <a:tailEnd/>
          </a:ln>
        </p:spPr>
      </p:pic>
      <p:sp>
        <p:nvSpPr>
          <p:cNvPr id="9" name="Footer Placeholder 8"/>
          <p:cNvSpPr>
            <a:spLocks noGrp="1"/>
          </p:cNvSpPr>
          <p:nvPr>
            <p:ph type="ftr" sz="quarter" idx="11"/>
          </p:nvPr>
        </p:nvSpPr>
        <p:spPr/>
        <p:txBody>
          <a:bodyPr/>
          <a:lstStyle/>
          <a:p>
            <a:r>
              <a:rPr lang="en-US" smtClean="0"/>
              <a:t>Data Communications and Network</a:t>
            </a:r>
            <a:endParaRPr lang="en-US"/>
          </a:p>
        </p:txBody>
      </p:sp>
      <p:sp>
        <p:nvSpPr>
          <p:cNvPr id="8" name="Rectangle 2"/>
          <p:cNvSpPr>
            <a:spLocks noChangeArrowheads="1"/>
          </p:cNvSpPr>
          <p:nvPr/>
        </p:nvSpPr>
        <p:spPr bwMode="auto">
          <a:xfrm>
            <a:off x="0" y="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11"/>
          <p:cNvSpPr/>
          <p:nvPr/>
        </p:nvSpPr>
        <p:spPr>
          <a:xfrm>
            <a:off x="986008" y="1981200"/>
            <a:ext cx="7632399" cy="646331"/>
          </a:xfrm>
          <a:prstGeom prst="rect">
            <a:avLst/>
          </a:prstGeom>
        </p:spPr>
        <p:txBody>
          <a:bodyPr wrap="square">
            <a:spAutoFit/>
          </a:bodyPr>
          <a:lstStyle/>
          <a:p>
            <a:r>
              <a:rPr lang="en-US" dirty="0"/>
              <a:t>Multiprotocol Label Switching (MPLS) is a transport mechanism for data belonging to the family of packet switched networks. </a:t>
            </a:r>
            <a:endParaRPr lang="en-US" b="1" dirty="0"/>
          </a:p>
        </p:txBody>
      </p:sp>
      <p:pic>
        <p:nvPicPr>
          <p:cNvPr id="13" name="Picture 12" descr="Topologia de uma rede MPLS.png"/>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2217585" y="2971800"/>
            <a:ext cx="5290820" cy="3243580"/>
          </a:xfrm>
          <a:prstGeom prst="rect">
            <a:avLst/>
          </a:prstGeom>
          <a:noFill/>
          <a:ln>
            <a:noFill/>
          </a:ln>
        </p:spPr>
      </p:pic>
    </p:spTree>
    <p:extLst>
      <p:ext uri="{BB962C8B-B14F-4D97-AF65-F5344CB8AC3E}">
        <p14:creationId xmlns="" xmlns:p14="http://schemas.microsoft.com/office/powerpoint/2010/main" val="28297688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2365078" y="169981"/>
            <a:ext cx="6321722" cy="592019"/>
          </a:xfrm>
          <a:prstGeom prst="rect">
            <a:avLst/>
          </a:prstGeom>
          <a:gradFill rotWithShape="0">
            <a:gsLst>
              <a:gs pos="0">
                <a:srgbClr val="FFFFFF"/>
              </a:gs>
              <a:gs pos="100000">
                <a:srgbClr val="939393"/>
              </a:gs>
            </a:gsLst>
            <a:lin ang="0" scaled="1"/>
          </a:gradFill>
          <a:ln w="9525">
            <a:noFill/>
            <a:miter lim="800000"/>
            <a:headEnd/>
            <a:tailEnd/>
          </a:ln>
        </p:spPr>
        <p:txBody>
          <a:bodyPr wrap="none" anchor="ctr"/>
          <a:lstStyle/>
          <a:p>
            <a:endParaRPr lang="en-US"/>
          </a:p>
        </p:txBody>
      </p:sp>
      <p:sp>
        <p:nvSpPr>
          <p:cNvPr id="2" name="Title 1"/>
          <p:cNvSpPr>
            <a:spLocks noGrp="1"/>
          </p:cNvSpPr>
          <p:nvPr>
            <p:ph type="title"/>
          </p:nvPr>
        </p:nvSpPr>
        <p:spPr>
          <a:xfrm>
            <a:off x="457200" y="914400"/>
            <a:ext cx="8229600" cy="1143000"/>
          </a:xfrm>
        </p:spPr>
        <p:txBody>
          <a:bodyPr/>
          <a:lstStyle/>
          <a:p>
            <a:r>
              <a:rPr lang="en-US" b="1" dirty="0" smtClean="0"/>
              <a:t>Packet Switching – MPLS</a:t>
            </a:r>
            <a:endParaRPr lang="en-US" sz="4000" dirty="0"/>
          </a:p>
        </p:txBody>
      </p:sp>
      <p:pic>
        <p:nvPicPr>
          <p:cNvPr id="4" name="Picture 3" descr="D:\Department ICT\Verschiedenes\giz is  logo\gizlogo-is-de-rgb.gif"/>
          <p:cNvPicPr/>
          <p:nvPr/>
        </p:nvPicPr>
        <p:blipFill>
          <a:blip r:embed="rId3" cstate="print"/>
          <a:srcRect/>
          <a:stretch>
            <a:fillRect/>
          </a:stretch>
        </p:blipFill>
        <p:spPr bwMode="auto">
          <a:xfrm>
            <a:off x="457200" y="109497"/>
            <a:ext cx="2186643" cy="640596"/>
          </a:xfrm>
          <a:prstGeom prst="rect">
            <a:avLst/>
          </a:prstGeom>
          <a:noFill/>
          <a:ln w="9525">
            <a:noFill/>
            <a:miter lim="800000"/>
            <a:headEnd/>
            <a:tailEnd/>
          </a:ln>
        </p:spPr>
      </p:pic>
      <p:pic>
        <p:nvPicPr>
          <p:cNvPr id="5" name="Picture 4" descr="college20090617"/>
          <p:cNvPicPr/>
          <p:nvPr/>
        </p:nvPicPr>
        <p:blipFill>
          <a:blip r:embed="rId4" cstate="print"/>
          <a:srcRect/>
          <a:stretch>
            <a:fillRect/>
          </a:stretch>
        </p:blipFill>
        <p:spPr bwMode="auto">
          <a:xfrm>
            <a:off x="2643208" y="152437"/>
            <a:ext cx="1584325" cy="519157"/>
          </a:xfrm>
          <a:prstGeom prst="rect">
            <a:avLst/>
          </a:prstGeom>
          <a:noFill/>
          <a:ln w="9525">
            <a:noFill/>
            <a:miter lim="800000"/>
            <a:headEnd/>
            <a:tailEnd/>
          </a:ln>
        </p:spPr>
      </p:pic>
      <p:pic>
        <p:nvPicPr>
          <p:cNvPr id="7" name="Picture 6" descr="Z:\05 Marketing and PR\05-03 Logo, Corporate Identity\05-03_TVTC_Logo_20090609.bmp"/>
          <p:cNvPicPr/>
          <p:nvPr/>
        </p:nvPicPr>
        <p:blipFill>
          <a:blip r:embed="rId5" cstate="print"/>
          <a:srcRect/>
          <a:stretch>
            <a:fillRect/>
          </a:stretch>
        </p:blipFill>
        <p:spPr bwMode="auto">
          <a:xfrm>
            <a:off x="4372313" y="169346"/>
            <a:ext cx="859790" cy="592019"/>
          </a:xfrm>
          <a:prstGeom prst="rect">
            <a:avLst/>
          </a:prstGeom>
          <a:noFill/>
          <a:ln w="9525">
            <a:noFill/>
            <a:miter lim="800000"/>
            <a:headEnd/>
            <a:tailEnd/>
          </a:ln>
        </p:spPr>
      </p:pic>
      <p:sp>
        <p:nvSpPr>
          <p:cNvPr id="9" name="Footer Placeholder 8"/>
          <p:cNvSpPr>
            <a:spLocks noGrp="1"/>
          </p:cNvSpPr>
          <p:nvPr>
            <p:ph type="ftr" sz="quarter" idx="11"/>
          </p:nvPr>
        </p:nvSpPr>
        <p:spPr/>
        <p:txBody>
          <a:bodyPr/>
          <a:lstStyle/>
          <a:p>
            <a:r>
              <a:rPr lang="en-US" smtClean="0"/>
              <a:t>Data Communications and Network</a:t>
            </a:r>
            <a:endParaRPr lang="en-US"/>
          </a:p>
        </p:txBody>
      </p:sp>
      <p:sp>
        <p:nvSpPr>
          <p:cNvPr id="8" name="Rectangle 2"/>
          <p:cNvSpPr>
            <a:spLocks noChangeArrowheads="1"/>
          </p:cNvSpPr>
          <p:nvPr/>
        </p:nvSpPr>
        <p:spPr bwMode="auto">
          <a:xfrm>
            <a:off x="0" y="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11"/>
          <p:cNvSpPr/>
          <p:nvPr/>
        </p:nvSpPr>
        <p:spPr>
          <a:xfrm>
            <a:off x="986008" y="1981200"/>
            <a:ext cx="7632399" cy="1477328"/>
          </a:xfrm>
          <a:prstGeom prst="rect">
            <a:avLst/>
          </a:prstGeom>
        </p:spPr>
        <p:txBody>
          <a:bodyPr wrap="square">
            <a:spAutoFit/>
          </a:bodyPr>
          <a:lstStyle/>
          <a:p>
            <a:pPr algn="just"/>
            <a:r>
              <a:rPr lang="en-US" dirty="0"/>
              <a:t>Multiprotocol Label Switching (MPLS) is a mechanism in high-performance telecommunications networks which directs and carries data from one network node to the next with the help of labels. MPLS makes it easy to create "virtual links" between distant nodes. It can encapsulate packets of various network protocols.</a:t>
            </a:r>
          </a:p>
        </p:txBody>
      </p:sp>
      <p:pic>
        <p:nvPicPr>
          <p:cNvPr id="13" name="Picture 12" descr="Topologia de uma rede MPLS.png"/>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5538296" y="3446869"/>
            <a:ext cx="2887815" cy="1621790"/>
          </a:xfrm>
          <a:prstGeom prst="rect">
            <a:avLst/>
          </a:prstGeom>
          <a:noFill/>
          <a:ln>
            <a:noFill/>
          </a:ln>
        </p:spPr>
      </p:pic>
      <p:sp>
        <p:nvSpPr>
          <p:cNvPr id="3" name="Rectangle 2"/>
          <p:cNvSpPr/>
          <p:nvPr/>
        </p:nvSpPr>
        <p:spPr>
          <a:xfrm>
            <a:off x="1066800" y="3657600"/>
            <a:ext cx="4572000" cy="1200329"/>
          </a:xfrm>
          <a:prstGeom prst="rect">
            <a:avLst/>
          </a:prstGeom>
        </p:spPr>
        <p:txBody>
          <a:bodyPr>
            <a:spAutoFit/>
          </a:bodyPr>
          <a:lstStyle/>
          <a:p>
            <a:pPr marL="285750" indent="-285750">
              <a:buFont typeface="Arial" pitchFamily="34" charset="0"/>
              <a:buChar char="•"/>
            </a:pPr>
            <a:r>
              <a:rPr lang="en-US" dirty="0" smtClean="0"/>
              <a:t>highly scalable;</a:t>
            </a:r>
          </a:p>
          <a:p>
            <a:pPr marL="285750" indent="-285750">
              <a:buFont typeface="Arial" pitchFamily="34" charset="0"/>
              <a:buChar char="•"/>
            </a:pPr>
            <a:r>
              <a:rPr lang="en-US" dirty="0" smtClean="0"/>
              <a:t>protocol agnostic;</a:t>
            </a:r>
          </a:p>
          <a:p>
            <a:pPr marL="285750" indent="-285750">
              <a:buFont typeface="Arial" pitchFamily="34" charset="0"/>
              <a:buChar char="•"/>
            </a:pPr>
            <a:r>
              <a:rPr lang="en-US" dirty="0" smtClean="0"/>
              <a:t>data-carrying mechanism;</a:t>
            </a:r>
          </a:p>
          <a:p>
            <a:pPr marL="285750" indent="-285750">
              <a:buFont typeface="Arial" pitchFamily="34" charset="0"/>
              <a:buChar char="•"/>
            </a:pPr>
            <a:r>
              <a:rPr lang="en-US" dirty="0" smtClean="0"/>
              <a:t>data </a:t>
            </a:r>
            <a:r>
              <a:rPr lang="en-US" dirty="0"/>
              <a:t>packets are assigned labels.</a:t>
            </a:r>
          </a:p>
        </p:txBody>
      </p:sp>
      <p:sp>
        <p:nvSpPr>
          <p:cNvPr id="10" name="Rectangle 9"/>
          <p:cNvSpPr/>
          <p:nvPr/>
        </p:nvSpPr>
        <p:spPr>
          <a:xfrm>
            <a:off x="1040108" y="5068659"/>
            <a:ext cx="7551607" cy="923330"/>
          </a:xfrm>
          <a:prstGeom prst="rect">
            <a:avLst/>
          </a:prstGeom>
        </p:spPr>
        <p:txBody>
          <a:bodyPr wrap="square">
            <a:spAutoFit/>
          </a:bodyPr>
          <a:lstStyle/>
          <a:p>
            <a:pPr algn="just"/>
            <a:r>
              <a:rPr lang="en-US" dirty="0"/>
              <a:t>MPLS operates at an OSI Model layer that is generally considered to lie between traditional definitions of Layer 2 (Data Link Layer) and Layer 3 (Network Layer), and thus is often referred to as a "Layer 2.5" protocol. </a:t>
            </a:r>
          </a:p>
        </p:txBody>
      </p:sp>
    </p:spTree>
    <p:extLst>
      <p:ext uri="{BB962C8B-B14F-4D97-AF65-F5344CB8AC3E}">
        <p14:creationId xmlns="" xmlns:p14="http://schemas.microsoft.com/office/powerpoint/2010/main" val="15828820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2365078" y="169981"/>
            <a:ext cx="6321722" cy="592019"/>
          </a:xfrm>
          <a:prstGeom prst="rect">
            <a:avLst/>
          </a:prstGeom>
          <a:gradFill rotWithShape="0">
            <a:gsLst>
              <a:gs pos="0">
                <a:srgbClr val="FFFFFF"/>
              </a:gs>
              <a:gs pos="100000">
                <a:srgbClr val="939393"/>
              </a:gs>
            </a:gsLst>
            <a:lin ang="0" scaled="1"/>
          </a:gradFill>
          <a:ln w="9525">
            <a:noFill/>
            <a:miter lim="800000"/>
            <a:headEnd/>
            <a:tailEnd/>
          </a:ln>
        </p:spPr>
        <p:txBody>
          <a:bodyPr wrap="none" anchor="ctr"/>
          <a:lstStyle/>
          <a:p>
            <a:endParaRPr lang="en-US"/>
          </a:p>
        </p:txBody>
      </p:sp>
      <p:sp>
        <p:nvSpPr>
          <p:cNvPr id="2" name="Title 1"/>
          <p:cNvSpPr>
            <a:spLocks noGrp="1"/>
          </p:cNvSpPr>
          <p:nvPr>
            <p:ph type="title"/>
          </p:nvPr>
        </p:nvSpPr>
        <p:spPr>
          <a:xfrm>
            <a:off x="457200" y="914400"/>
            <a:ext cx="8229600" cy="1143000"/>
          </a:xfrm>
        </p:spPr>
        <p:txBody>
          <a:bodyPr/>
          <a:lstStyle/>
          <a:p>
            <a:r>
              <a:rPr lang="en-US" b="1" dirty="0" smtClean="0"/>
              <a:t>Summary</a:t>
            </a:r>
            <a:endParaRPr lang="en-US" b="1" dirty="0"/>
          </a:p>
        </p:txBody>
      </p:sp>
      <p:pic>
        <p:nvPicPr>
          <p:cNvPr id="4" name="Picture 3" descr="D:\Department ICT\Verschiedenes\giz is  logo\gizlogo-is-de-rgb.gif"/>
          <p:cNvPicPr/>
          <p:nvPr/>
        </p:nvPicPr>
        <p:blipFill>
          <a:blip r:embed="rId3" cstate="print"/>
          <a:srcRect/>
          <a:stretch>
            <a:fillRect/>
          </a:stretch>
        </p:blipFill>
        <p:spPr bwMode="auto">
          <a:xfrm>
            <a:off x="457200" y="109497"/>
            <a:ext cx="2186643" cy="640596"/>
          </a:xfrm>
          <a:prstGeom prst="rect">
            <a:avLst/>
          </a:prstGeom>
          <a:noFill/>
          <a:ln w="9525">
            <a:noFill/>
            <a:miter lim="800000"/>
            <a:headEnd/>
            <a:tailEnd/>
          </a:ln>
        </p:spPr>
      </p:pic>
      <p:pic>
        <p:nvPicPr>
          <p:cNvPr id="5" name="Picture 4" descr="college20090617"/>
          <p:cNvPicPr/>
          <p:nvPr/>
        </p:nvPicPr>
        <p:blipFill>
          <a:blip r:embed="rId4" cstate="print"/>
          <a:srcRect/>
          <a:stretch>
            <a:fillRect/>
          </a:stretch>
        </p:blipFill>
        <p:spPr bwMode="auto">
          <a:xfrm>
            <a:off x="2643208" y="152437"/>
            <a:ext cx="1584325" cy="519157"/>
          </a:xfrm>
          <a:prstGeom prst="rect">
            <a:avLst/>
          </a:prstGeom>
          <a:noFill/>
          <a:ln w="9525">
            <a:noFill/>
            <a:miter lim="800000"/>
            <a:headEnd/>
            <a:tailEnd/>
          </a:ln>
        </p:spPr>
      </p:pic>
      <p:pic>
        <p:nvPicPr>
          <p:cNvPr id="7" name="Picture 6" descr="Z:\05 Marketing and PR\05-03 Logo, Corporate Identity\05-03_TVTC_Logo_20090609.bmp"/>
          <p:cNvPicPr/>
          <p:nvPr/>
        </p:nvPicPr>
        <p:blipFill>
          <a:blip r:embed="rId5" cstate="print"/>
          <a:srcRect/>
          <a:stretch>
            <a:fillRect/>
          </a:stretch>
        </p:blipFill>
        <p:spPr bwMode="auto">
          <a:xfrm>
            <a:off x="4372313" y="169346"/>
            <a:ext cx="859790" cy="592019"/>
          </a:xfrm>
          <a:prstGeom prst="rect">
            <a:avLst/>
          </a:prstGeom>
          <a:noFill/>
          <a:ln w="9525">
            <a:noFill/>
            <a:miter lim="800000"/>
            <a:headEnd/>
            <a:tailEnd/>
          </a:ln>
        </p:spPr>
      </p:pic>
      <p:sp>
        <p:nvSpPr>
          <p:cNvPr id="9" name="Footer Placeholder 8"/>
          <p:cNvSpPr>
            <a:spLocks noGrp="1"/>
          </p:cNvSpPr>
          <p:nvPr>
            <p:ph type="ftr" sz="quarter" idx="11"/>
          </p:nvPr>
        </p:nvSpPr>
        <p:spPr/>
        <p:txBody>
          <a:bodyPr/>
          <a:lstStyle/>
          <a:p>
            <a:r>
              <a:rPr lang="en-US" smtClean="0"/>
              <a:t>Data Communications and Network</a:t>
            </a:r>
            <a:endParaRPr lang="en-US"/>
          </a:p>
        </p:txBody>
      </p:sp>
      <p:sp>
        <p:nvSpPr>
          <p:cNvPr id="8" name="Rectangle 2"/>
          <p:cNvSpPr>
            <a:spLocks noChangeArrowheads="1"/>
          </p:cNvSpPr>
          <p:nvPr/>
        </p:nvSpPr>
        <p:spPr bwMode="auto">
          <a:xfrm>
            <a:off x="0" y="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2"/>
          <p:cNvSpPr>
            <a:spLocks noChangeArrowheads="1"/>
          </p:cNvSpPr>
          <p:nvPr/>
        </p:nvSpPr>
        <p:spPr bwMode="auto">
          <a:xfrm>
            <a:off x="0" y="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2"/>
          <p:cNvSpPr>
            <a:spLocks noChangeArrowheads="1"/>
          </p:cNvSpPr>
          <p:nvPr/>
        </p:nvSpPr>
        <p:spPr bwMode="auto">
          <a:xfrm>
            <a:off x="0" y="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2"/>
          <p:cNvSpPr>
            <a:spLocks noChangeArrowheads="1"/>
          </p:cNvSpPr>
          <p:nvPr/>
        </p:nvSpPr>
        <p:spPr bwMode="auto">
          <a:xfrm>
            <a:off x="0" y="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3" name="Rectangle 12"/>
          <p:cNvSpPr/>
          <p:nvPr/>
        </p:nvSpPr>
        <p:spPr>
          <a:xfrm>
            <a:off x="645818" y="2206239"/>
            <a:ext cx="7812382" cy="1754326"/>
          </a:xfrm>
          <a:prstGeom prst="rect">
            <a:avLst/>
          </a:prstGeom>
        </p:spPr>
        <p:txBody>
          <a:bodyPr wrap="square">
            <a:spAutoFit/>
          </a:bodyPr>
          <a:lstStyle/>
          <a:p>
            <a:pPr algn="just"/>
            <a:r>
              <a:rPr lang="en-US" dirty="0" smtClean="0"/>
              <a:t>The circuit </a:t>
            </a:r>
            <a:r>
              <a:rPr lang="en-US" dirty="0"/>
              <a:t>switching, which establishes a virtual connection between two nodes for their exclusive use during transmission (even when there is nothing to transmit). Packet switching is used to optimize the use of the bandwidth of the network, minimize latency (</a:t>
            </a:r>
            <a:r>
              <a:rPr lang="en-US" dirty="0" err="1"/>
              <a:t>ie</a:t>
            </a:r>
            <a:r>
              <a:rPr lang="en-US" dirty="0"/>
              <a:t>, the time that the packet takes to traverse the network) and increase robustness of communication. </a:t>
            </a:r>
          </a:p>
          <a:p>
            <a:pPr algn="just"/>
            <a:endParaRPr lang="en-US" dirty="0"/>
          </a:p>
        </p:txBody>
      </p:sp>
      <p:pic>
        <p:nvPicPr>
          <p:cNvPr id="4098" name="Picture 2" descr="C:\Users\User\Desktop\circswi1.gif"/>
          <p:cNvPicPr>
            <a:picLocks noChangeAspect="1" noChangeArrowheads="1" noCrop="1"/>
          </p:cNvPicPr>
          <p:nvPr/>
        </p:nvPicPr>
        <p:blipFill>
          <a:blip r:embed="rId6" cstate="print"/>
          <a:srcRect/>
          <a:stretch>
            <a:fillRect/>
          </a:stretch>
        </p:blipFill>
        <p:spPr bwMode="auto">
          <a:xfrm>
            <a:off x="2667000" y="3581400"/>
            <a:ext cx="4191000" cy="1343025"/>
          </a:xfrm>
          <a:prstGeom prst="rect">
            <a:avLst/>
          </a:prstGeom>
          <a:noFill/>
        </p:spPr>
      </p:pic>
      <p:pic>
        <p:nvPicPr>
          <p:cNvPr id="14" name="Picture 2" descr="C:\Users\User\Desktop\TTC\WinterSemester2011\ICT-BVF8.1 Data Communication and Network\Trainer Material and Hand outs for Trainees\packet2.gif">
            <a:hlinkClick r:id="rId7"/>
          </p:cNvPr>
          <p:cNvPicPr>
            <a:picLocks noChangeAspect="1" noChangeArrowheads="1" noCrop="1"/>
          </p:cNvPicPr>
          <p:nvPr/>
        </p:nvPicPr>
        <p:blipFill>
          <a:blip r:embed="rId8" cstate="print"/>
          <a:srcRect/>
          <a:stretch>
            <a:fillRect/>
          </a:stretch>
        </p:blipFill>
        <p:spPr bwMode="auto">
          <a:xfrm>
            <a:off x="457200" y="4953000"/>
            <a:ext cx="7924800" cy="1447800"/>
          </a:xfrm>
          <a:prstGeom prst="rect">
            <a:avLst/>
          </a:prstGeom>
          <a:noFill/>
        </p:spPr>
      </p:pic>
    </p:spTree>
    <p:extLst>
      <p:ext uri="{BB962C8B-B14F-4D97-AF65-F5344CB8AC3E}">
        <p14:creationId xmlns="" xmlns:p14="http://schemas.microsoft.com/office/powerpoint/2010/main" val="34221360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2365078" y="169981"/>
            <a:ext cx="6321722" cy="592019"/>
          </a:xfrm>
          <a:prstGeom prst="rect">
            <a:avLst/>
          </a:prstGeom>
          <a:gradFill rotWithShape="0">
            <a:gsLst>
              <a:gs pos="0">
                <a:srgbClr val="FFFFFF"/>
              </a:gs>
              <a:gs pos="100000">
                <a:srgbClr val="939393"/>
              </a:gs>
            </a:gsLst>
            <a:lin ang="0" scaled="1"/>
          </a:gradFill>
          <a:ln w="9525">
            <a:noFill/>
            <a:miter lim="800000"/>
            <a:headEnd/>
            <a:tailEnd/>
          </a:ln>
        </p:spPr>
        <p:txBody>
          <a:bodyPr wrap="none" anchor="ctr"/>
          <a:lstStyle/>
          <a:p>
            <a:endParaRPr lang="en-US"/>
          </a:p>
        </p:txBody>
      </p:sp>
      <p:sp>
        <p:nvSpPr>
          <p:cNvPr id="2" name="Title 1"/>
          <p:cNvSpPr>
            <a:spLocks noGrp="1"/>
          </p:cNvSpPr>
          <p:nvPr>
            <p:ph type="title"/>
          </p:nvPr>
        </p:nvSpPr>
        <p:spPr>
          <a:xfrm>
            <a:off x="457200" y="914400"/>
            <a:ext cx="8229600" cy="1143000"/>
          </a:xfrm>
        </p:spPr>
        <p:txBody>
          <a:bodyPr/>
          <a:lstStyle/>
          <a:p>
            <a:r>
              <a:rPr lang="en-US" dirty="0" smtClean="0"/>
              <a:t>Agenda</a:t>
            </a:r>
            <a:endParaRPr lang="en-US" dirty="0"/>
          </a:p>
        </p:txBody>
      </p:sp>
      <p:sp>
        <p:nvSpPr>
          <p:cNvPr id="3" name="Content Placeholder 2"/>
          <p:cNvSpPr>
            <a:spLocks noGrp="1"/>
          </p:cNvSpPr>
          <p:nvPr>
            <p:ph idx="1"/>
          </p:nvPr>
        </p:nvSpPr>
        <p:spPr>
          <a:xfrm>
            <a:off x="457200" y="1981200"/>
            <a:ext cx="8229600" cy="4144963"/>
          </a:xfrm>
        </p:spPr>
        <p:txBody>
          <a:bodyPr>
            <a:normAutofit/>
          </a:bodyPr>
          <a:lstStyle/>
          <a:p>
            <a:r>
              <a:rPr lang="en-US" dirty="0" smtClean="0"/>
              <a:t>Network Technologies;</a:t>
            </a:r>
          </a:p>
          <a:p>
            <a:pPr lvl="1"/>
            <a:r>
              <a:rPr lang="en-US" dirty="0" smtClean="0"/>
              <a:t>Circuit Switching;</a:t>
            </a:r>
          </a:p>
          <a:p>
            <a:pPr lvl="1"/>
            <a:r>
              <a:rPr lang="en-US" dirty="0" smtClean="0"/>
              <a:t>Packet Switching;</a:t>
            </a:r>
          </a:p>
          <a:p>
            <a:pPr lvl="2"/>
            <a:r>
              <a:rPr lang="en-US" dirty="0" smtClean="0"/>
              <a:t>X.25 Protocol;</a:t>
            </a:r>
          </a:p>
          <a:p>
            <a:pPr lvl="2"/>
            <a:r>
              <a:rPr lang="en-US" dirty="0" smtClean="0"/>
              <a:t>Frame Relay;</a:t>
            </a:r>
          </a:p>
          <a:p>
            <a:pPr lvl="2"/>
            <a:r>
              <a:rPr lang="en-US" dirty="0" smtClean="0"/>
              <a:t>MPLS.</a:t>
            </a:r>
          </a:p>
          <a:p>
            <a:r>
              <a:rPr lang="en-US" dirty="0" smtClean="0"/>
              <a:t>Exercises</a:t>
            </a:r>
            <a:endParaRPr lang="en-US" dirty="0"/>
          </a:p>
        </p:txBody>
      </p:sp>
      <p:pic>
        <p:nvPicPr>
          <p:cNvPr id="4" name="Picture 3" descr="D:\Department ICT\Verschiedenes\giz is  logo\gizlogo-is-de-rgb.gif"/>
          <p:cNvPicPr/>
          <p:nvPr/>
        </p:nvPicPr>
        <p:blipFill>
          <a:blip r:embed="rId3" cstate="print"/>
          <a:srcRect/>
          <a:stretch>
            <a:fillRect/>
          </a:stretch>
        </p:blipFill>
        <p:spPr bwMode="auto">
          <a:xfrm>
            <a:off x="457200" y="109497"/>
            <a:ext cx="2186643" cy="640596"/>
          </a:xfrm>
          <a:prstGeom prst="rect">
            <a:avLst/>
          </a:prstGeom>
          <a:noFill/>
          <a:ln w="9525">
            <a:noFill/>
            <a:miter lim="800000"/>
            <a:headEnd/>
            <a:tailEnd/>
          </a:ln>
        </p:spPr>
      </p:pic>
      <p:pic>
        <p:nvPicPr>
          <p:cNvPr id="5" name="Picture 4" descr="college20090617"/>
          <p:cNvPicPr/>
          <p:nvPr/>
        </p:nvPicPr>
        <p:blipFill>
          <a:blip r:embed="rId4" cstate="print"/>
          <a:srcRect/>
          <a:stretch>
            <a:fillRect/>
          </a:stretch>
        </p:blipFill>
        <p:spPr bwMode="auto">
          <a:xfrm>
            <a:off x="2643208" y="152437"/>
            <a:ext cx="1584325" cy="519157"/>
          </a:xfrm>
          <a:prstGeom prst="rect">
            <a:avLst/>
          </a:prstGeom>
          <a:noFill/>
          <a:ln w="9525">
            <a:noFill/>
            <a:miter lim="800000"/>
            <a:headEnd/>
            <a:tailEnd/>
          </a:ln>
        </p:spPr>
      </p:pic>
      <p:pic>
        <p:nvPicPr>
          <p:cNvPr id="7" name="Picture 6" descr="Z:\05 Marketing and PR\05-03 Logo, Corporate Identity\05-03_TVTC_Logo_20090609.bmp"/>
          <p:cNvPicPr/>
          <p:nvPr/>
        </p:nvPicPr>
        <p:blipFill>
          <a:blip r:embed="rId5" cstate="print"/>
          <a:srcRect/>
          <a:stretch>
            <a:fillRect/>
          </a:stretch>
        </p:blipFill>
        <p:spPr bwMode="auto">
          <a:xfrm>
            <a:off x="4372313" y="169346"/>
            <a:ext cx="859790" cy="592019"/>
          </a:xfrm>
          <a:prstGeom prst="rect">
            <a:avLst/>
          </a:prstGeom>
          <a:noFill/>
          <a:ln w="9525">
            <a:noFill/>
            <a:miter lim="800000"/>
            <a:headEnd/>
            <a:tailEnd/>
          </a:ln>
        </p:spPr>
      </p:pic>
      <p:sp>
        <p:nvSpPr>
          <p:cNvPr id="9" name="Footer Placeholder 8"/>
          <p:cNvSpPr>
            <a:spLocks noGrp="1"/>
          </p:cNvSpPr>
          <p:nvPr>
            <p:ph type="ftr" sz="quarter" idx="11"/>
          </p:nvPr>
        </p:nvSpPr>
        <p:spPr/>
        <p:txBody>
          <a:bodyPr/>
          <a:lstStyle/>
          <a:p>
            <a:r>
              <a:rPr lang="en-US" smtClean="0"/>
              <a:t>Data Communications and Network</a:t>
            </a:r>
            <a:endParaRPr lang="en-US"/>
          </a:p>
        </p:txBody>
      </p:sp>
    </p:spTree>
    <p:extLst>
      <p:ext uri="{BB962C8B-B14F-4D97-AF65-F5344CB8AC3E}">
        <p14:creationId xmlns="" xmlns:p14="http://schemas.microsoft.com/office/powerpoint/2010/main" val="20363646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2365078" y="169981"/>
            <a:ext cx="6321722" cy="592019"/>
          </a:xfrm>
          <a:prstGeom prst="rect">
            <a:avLst/>
          </a:prstGeom>
          <a:gradFill rotWithShape="0">
            <a:gsLst>
              <a:gs pos="0">
                <a:srgbClr val="FFFFFF"/>
              </a:gs>
              <a:gs pos="100000">
                <a:srgbClr val="939393"/>
              </a:gs>
            </a:gsLst>
            <a:lin ang="0" scaled="1"/>
          </a:gradFill>
          <a:ln w="9525">
            <a:noFill/>
            <a:miter lim="800000"/>
            <a:headEnd/>
            <a:tailEnd/>
          </a:ln>
        </p:spPr>
        <p:txBody>
          <a:bodyPr wrap="none" anchor="ctr"/>
          <a:lstStyle/>
          <a:p>
            <a:endParaRPr lang="en-US"/>
          </a:p>
        </p:txBody>
      </p:sp>
      <p:sp>
        <p:nvSpPr>
          <p:cNvPr id="2" name="Title 1"/>
          <p:cNvSpPr>
            <a:spLocks noGrp="1"/>
          </p:cNvSpPr>
          <p:nvPr>
            <p:ph type="title"/>
          </p:nvPr>
        </p:nvSpPr>
        <p:spPr>
          <a:xfrm>
            <a:off x="457200" y="914400"/>
            <a:ext cx="8229600" cy="1143000"/>
          </a:xfrm>
        </p:spPr>
        <p:txBody>
          <a:bodyPr/>
          <a:lstStyle/>
          <a:p>
            <a:r>
              <a:rPr lang="en-US" b="1" dirty="0" smtClean="0"/>
              <a:t>Questions</a:t>
            </a:r>
            <a:endParaRPr lang="en-US" b="1" dirty="0"/>
          </a:p>
        </p:txBody>
      </p:sp>
      <p:pic>
        <p:nvPicPr>
          <p:cNvPr id="4" name="Picture 3" descr="D:\Department ICT\Verschiedenes\giz is  logo\gizlogo-is-de-rgb.gif"/>
          <p:cNvPicPr/>
          <p:nvPr/>
        </p:nvPicPr>
        <p:blipFill>
          <a:blip r:embed="rId3" cstate="print"/>
          <a:srcRect/>
          <a:stretch>
            <a:fillRect/>
          </a:stretch>
        </p:blipFill>
        <p:spPr bwMode="auto">
          <a:xfrm>
            <a:off x="457200" y="109497"/>
            <a:ext cx="2186643" cy="640596"/>
          </a:xfrm>
          <a:prstGeom prst="rect">
            <a:avLst/>
          </a:prstGeom>
          <a:noFill/>
          <a:ln w="9525">
            <a:noFill/>
            <a:miter lim="800000"/>
            <a:headEnd/>
            <a:tailEnd/>
          </a:ln>
        </p:spPr>
      </p:pic>
      <p:pic>
        <p:nvPicPr>
          <p:cNvPr id="5" name="Picture 4" descr="college20090617"/>
          <p:cNvPicPr/>
          <p:nvPr/>
        </p:nvPicPr>
        <p:blipFill>
          <a:blip r:embed="rId4" cstate="print"/>
          <a:srcRect/>
          <a:stretch>
            <a:fillRect/>
          </a:stretch>
        </p:blipFill>
        <p:spPr bwMode="auto">
          <a:xfrm>
            <a:off x="2643208" y="152437"/>
            <a:ext cx="1584325" cy="519157"/>
          </a:xfrm>
          <a:prstGeom prst="rect">
            <a:avLst/>
          </a:prstGeom>
          <a:noFill/>
          <a:ln w="9525">
            <a:noFill/>
            <a:miter lim="800000"/>
            <a:headEnd/>
            <a:tailEnd/>
          </a:ln>
        </p:spPr>
      </p:pic>
      <p:pic>
        <p:nvPicPr>
          <p:cNvPr id="7" name="Picture 6" descr="Z:\05 Marketing and PR\05-03 Logo, Corporate Identity\05-03_TVTC_Logo_20090609.bmp"/>
          <p:cNvPicPr/>
          <p:nvPr/>
        </p:nvPicPr>
        <p:blipFill>
          <a:blip r:embed="rId5" cstate="print"/>
          <a:srcRect/>
          <a:stretch>
            <a:fillRect/>
          </a:stretch>
        </p:blipFill>
        <p:spPr bwMode="auto">
          <a:xfrm>
            <a:off x="4372313" y="169346"/>
            <a:ext cx="859790" cy="592019"/>
          </a:xfrm>
          <a:prstGeom prst="rect">
            <a:avLst/>
          </a:prstGeom>
          <a:noFill/>
          <a:ln w="9525">
            <a:noFill/>
            <a:miter lim="800000"/>
            <a:headEnd/>
            <a:tailEnd/>
          </a:ln>
        </p:spPr>
      </p:pic>
      <p:sp>
        <p:nvSpPr>
          <p:cNvPr id="9" name="Footer Placeholder 8"/>
          <p:cNvSpPr>
            <a:spLocks noGrp="1"/>
          </p:cNvSpPr>
          <p:nvPr>
            <p:ph type="ftr" sz="quarter" idx="11"/>
          </p:nvPr>
        </p:nvSpPr>
        <p:spPr/>
        <p:txBody>
          <a:bodyPr/>
          <a:lstStyle/>
          <a:p>
            <a:r>
              <a:rPr lang="en-US" smtClean="0"/>
              <a:t>Data Communications and Network</a:t>
            </a:r>
            <a:endParaRPr lang="en-US"/>
          </a:p>
        </p:txBody>
      </p:sp>
      <p:sp>
        <p:nvSpPr>
          <p:cNvPr id="8" name="Rectangle 2"/>
          <p:cNvSpPr>
            <a:spLocks noChangeArrowheads="1"/>
          </p:cNvSpPr>
          <p:nvPr/>
        </p:nvSpPr>
        <p:spPr bwMode="auto">
          <a:xfrm>
            <a:off x="0" y="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2"/>
          <p:cNvSpPr>
            <a:spLocks noChangeArrowheads="1"/>
          </p:cNvSpPr>
          <p:nvPr/>
        </p:nvSpPr>
        <p:spPr bwMode="auto">
          <a:xfrm>
            <a:off x="0" y="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2"/>
          <p:cNvSpPr>
            <a:spLocks noChangeArrowheads="1"/>
          </p:cNvSpPr>
          <p:nvPr/>
        </p:nvSpPr>
        <p:spPr bwMode="auto">
          <a:xfrm>
            <a:off x="0" y="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2"/>
          <p:cNvSpPr>
            <a:spLocks noChangeArrowheads="1"/>
          </p:cNvSpPr>
          <p:nvPr/>
        </p:nvSpPr>
        <p:spPr bwMode="auto">
          <a:xfrm>
            <a:off x="0" y="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6386" name="Picture 2" descr="http://www.groveyouth.com/srhigh/wp-content/uploads/2011/01/question.jpg"/>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3200400" y="1905000"/>
            <a:ext cx="2857500" cy="357187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6532020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2365078" y="169981"/>
            <a:ext cx="6321722" cy="592019"/>
          </a:xfrm>
          <a:prstGeom prst="rect">
            <a:avLst/>
          </a:prstGeom>
          <a:gradFill rotWithShape="0">
            <a:gsLst>
              <a:gs pos="0">
                <a:srgbClr val="FFFFFF"/>
              </a:gs>
              <a:gs pos="100000">
                <a:srgbClr val="939393"/>
              </a:gs>
            </a:gsLst>
            <a:lin ang="0" scaled="1"/>
          </a:gradFill>
          <a:ln w="9525">
            <a:noFill/>
            <a:miter lim="800000"/>
            <a:headEnd/>
            <a:tailEnd/>
          </a:ln>
        </p:spPr>
        <p:txBody>
          <a:bodyPr wrap="none" anchor="ctr"/>
          <a:lstStyle/>
          <a:p>
            <a:endParaRPr lang="en-US"/>
          </a:p>
        </p:txBody>
      </p:sp>
      <p:sp>
        <p:nvSpPr>
          <p:cNvPr id="2" name="Title 1"/>
          <p:cNvSpPr>
            <a:spLocks noGrp="1"/>
          </p:cNvSpPr>
          <p:nvPr>
            <p:ph type="title"/>
          </p:nvPr>
        </p:nvSpPr>
        <p:spPr>
          <a:xfrm>
            <a:off x="457200" y="914400"/>
            <a:ext cx="8229600" cy="1143000"/>
          </a:xfrm>
        </p:spPr>
        <p:txBody>
          <a:bodyPr/>
          <a:lstStyle/>
          <a:p>
            <a:r>
              <a:rPr lang="en-US" dirty="0" smtClean="0"/>
              <a:t>Objective</a:t>
            </a:r>
            <a:endParaRPr lang="en-US" dirty="0"/>
          </a:p>
        </p:txBody>
      </p:sp>
      <p:sp>
        <p:nvSpPr>
          <p:cNvPr id="3" name="Content Placeholder 2"/>
          <p:cNvSpPr>
            <a:spLocks noGrp="1"/>
          </p:cNvSpPr>
          <p:nvPr>
            <p:ph idx="1"/>
          </p:nvPr>
        </p:nvSpPr>
        <p:spPr>
          <a:xfrm>
            <a:off x="457200" y="1981200"/>
            <a:ext cx="8229600" cy="1600200"/>
          </a:xfrm>
        </p:spPr>
        <p:txBody>
          <a:bodyPr>
            <a:normAutofit/>
          </a:bodyPr>
          <a:lstStyle/>
          <a:p>
            <a:pPr marL="0" indent="0">
              <a:buNone/>
            </a:pPr>
            <a:r>
              <a:rPr lang="en-US" b="1" dirty="0" smtClean="0"/>
              <a:t>By the end of this lesson, the student will be able to identify the different technologies for circuit and packet switching. </a:t>
            </a:r>
            <a:endParaRPr lang="en-US" b="1" dirty="0"/>
          </a:p>
          <a:p>
            <a:endParaRPr lang="en-US" b="1" dirty="0"/>
          </a:p>
        </p:txBody>
      </p:sp>
      <p:pic>
        <p:nvPicPr>
          <p:cNvPr id="4" name="Picture 3" descr="D:\Department ICT\Verschiedenes\giz is  logo\gizlogo-is-de-rgb.gif"/>
          <p:cNvPicPr/>
          <p:nvPr/>
        </p:nvPicPr>
        <p:blipFill>
          <a:blip r:embed="rId3" cstate="print"/>
          <a:srcRect/>
          <a:stretch>
            <a:fillRect/>
          </a:stretch>
        </p:blipFill>
        <p:spPr bwMode="auto">
          <a:xfrm>
            <a:off x="457200" y="109497"/>
            <a:ext cx="2186643" cy="640596"/>
          </a:xfrm>
          <a:prstGeom prst="rect">
            <a:avLst/>
          </a:prstGeom>
          <a:noFill/>
          <a:ln w="9525">
            <a:noFill/>
            <a:miter lim="800000"/>
            <a:headEnd/>
            <a:tailEnd/>
          </a:ln>
        </p:spPr>
      </p:pic>
      <p:pic>
        <p:nvPicPr>
          <p:cNvPr id="5" name="Picture 4" descr="college20090617"/>
          <p:cNvPicPr/>
          <p:nvPr/>
        </p:nvPicPr>
        <p:blipFill>
          <a:blip r:embed="rId4" cstate="print"/>
          <a:srcRect/>
          <a:stretch>
            <a:fillRect/>
          </a:stretch>
        </p:blipFill>
        <p:spPr bwMode="auto">
          <a:xfrm>
            <a:off x="2643208" y="152437"/>
            <a:ext cx="1584325" cy="519157"/>
          </a:xfrm>
          <a:prstGeom prst="rect">
            <a:avLst/>
          </a:prstGeom>
          <a:noFill/>
          <a:ln w="9525">
            <a:noFill/>
            <a:miter lim="800000"/>
            <a:headEnd/>
            <a:tailEnd/>
          </a:ln>
        </p:spPr>
      </p:pic>
      <p:pic>
        <p:nvPicPr>
          <p:cNvPr id="7" name="Picture 6" descr="Z:\05 Marketing and PR\05-03 Logo, Corporate Identity\05-03_TVTC_Logo_20090609.bmp"/>
          <p:cNvPicPr/>
          <p:nvPr/>
        </p:nvPicPr>
        <p:blipFill>
          <a:blip r:embed="rId5" cstate="print"/>
          <a:srcRect/>
          <a:stretch>
            <a:fillRect/>
          </a:stretch>
        </p:blipFill>
        <p:spPr bwMode="auto">
          <a:xfrm>
            <a:off x="4372313" y="169346"/>
            <a:ext cx="859790" cy="592019"/>
          </a:xfrm>
          <a:prstGeom prst="rect">
            <a:avLst/>
          </a:prstGeom>
          <a:noFill/>
          <a:ln w="9525">
            <a:noFill/>
            <a:miter lim="800000"/>
            <a:headEnd/>
            <a:tailEnd/>
          </a:ln>
        </p:spPr>
      </p:pic>
      <p:sp>
        <p:nvSpPr>
          <p:cNvPr id="9" name="Footer Placeholder 8"/>
          <p:cNvSpPr>
            <a:spLocks noGrp="1"/>
          </p:cNvSpPr>
          <p:nvPr>
            <p:ph type="ftr" sz="quarter" idx="11"/>
          </p:nvPr>
        </p:nvSpPr>
        <p:spPr/>
        <p:txBody>
          <a:bodyPr/>
          <a:lstStyle/>
          <a:p>
            <a:r>
              <a:rPr lang="en-US" smtClean="0"/>
              <a:t>Data Communications and Network</a:t>
            </a:r>
            <a:endParaRPr lang="en-US"/>
          </a:p>
        </p:txBody>
      </p:sp>
    </p:spTree>
    <p:extLst>
      <p:ext uri="{BB962C8B-B14F-4D97-AF65-F5344CB8AC3E}">
        <p14:creationId xmlns="" xmlns:p14="http://schemas.microsoft.com/office/powerpoint/2010/main" val="31617465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2365078" y="169981"/>
            <a:ext cx="6321722" cy="592019"/>
          </a:xfrm>
          <a:prstGeom prst="rect">
            <a:avLst/>
          </a:prstGeom>
          <a:gradFill rotWithShape="0">
            <a:gsLst>
              <a:gs pos="0">
                <a:srgbClr val="FFFFFF"/>
              </a:gs>
              <a:gs pos="100000">
                <a:srgbClr val="939393"/>
              </a:gs>
            </a:gsLst>
            <a:lin ang="0" scaled="1"/>
          </a:gradFill>
          <a:ln w="9525">
            <a:noFill/>
            <a:miter lim="800000"/>
            <a:headEnd/>
            <a:tailEnd/>
          </a:ln>
        </p:spPr>
        <p:txBody>
          <a:bodyPr wrap="none" anchor="ctr"/>
          <a:lstStyle/>
          <a:p>
            <a:endParaRPr lang="en-US"/>
          </a:p>
        </p:txBody>
      </p:sp>
      <p:sp>
        <p:nvSpPr>
          <p:cNvPr id="2" name="Title 1"/>
          <p:cNvSpPr>
            <a:spLocks noGrp="1"/>
          </p:cNvSpPr>
          <p:nvPr>
            <p:ph type="title"/>
          </p:nvPr>
        </p:nvSpPr>
        <p:spPr>
          <a:xfrm>
            <a:off x="457200" y="914400"/>
            <a:ext cx="8229600" cy="1143000"/>
          </a:xfrm>
        </p:spPr>
        <p:txBody>
          <a:bodyPr/>
          <a:lstStyle/>
          <a:p>
            <a:r>
              <a:rPr lang="en-US" dirty="0" smtClean="0"/>
              <a:t>Pre-assessment</a:t>
            </a:r>
            <a:endParaRPr lang="en-US" dirty="0"/>
          </a:p>
        </p:txBody>
      </p:sp>
      <p:sp>
        <p:nvSpPr>
          <p:cNvPr id="3" name="Content Placeholder 2"/>
          <p:cNvSpPr>
            <a:spLocks noGrp="1"/>
          </p:cNvSpPr>
          <p:nvPr>
            <p:ph idx="1"/>
          </p:nvPr>
        </p:nvSpPr>
        <p:spPr>
          <a:xfrm>
            <a:off x="457200" y="1981200"/>
            <a:ext cx="8229600" cy="2514600"/>
          </a:xfrm>
        </p:spPr>
        <p:txBody>
          <a:bodyPr>
            <a:normAutofit fontScale="92500" lnSpcReduction="10000"/>
          </a:bodyPr>
          <a:lstStyle/>
          <a:p>
            <a:pPr marL="0" indent="0">
              <a:buNone/>
            </a:pPr>
            <a:r>
              <a:rPr lang="en-US" b="1" dirty="0" smtClean="0"/>
              <a:t>What do you know about?</a:t>
            </a:r>
          </a:p>
          <a:p>
            <a:pPr marL="0" indent="0">
              <a:buNone/>
            </a:pPr>
            <a:endParaRPr lang="en-US" b="1" dirty="0"/>
          </a:p>
          <a:p>
            <a:r>
              <a:rPr lang="en-US" b="1" dirty="0" smtClean="0"/>
              <a:t>Circuit and Packet Switching;</a:t>
            </a:r>
          </a:p>
          <a:p>
            <a:r>
              <a:rPr lang="en-US" b="1" dirty="0" smtClean="0"/>
              <a:t>Frame Relay;</a:t>
            </a:r>
          </a:p>
          <a:p>
            <a:r>
              <a:rPr lang="en-US" b="1" dirty="0" smtClean="0"/>
              <a:t>MPLS.</a:t>
            </a:r>
            <a:endParaRPr lang="en-US" b="1" dirty="0"/>
          </a:p>
          <a:p>
            <a:endParaRPr lang="en-US" b="1" dirty="0"/>
          </a:p>
        </p:txBody>
      </p:sp>
      <p:pic>
        <p:nvPicPr>
          <p:cNvPr id="4" name="Picture 3" descr="D:\Department ICT\Verschiedenes\giz is  logo\gizlogo-is-de-rgb.gif"/>
          <p:cNvPicPr/>
          <p:nvPr/>
        </p:nvPicPr>
        <p:blipFill>
          <a:blip r:embed="rId3" cstate="print"/>
          <a:srcRect/>
          <a:stretch>
            <a:fillRect/>
          </a:stretch>
        </p:blipFill>
        <p:spPr bwMode="auto">
          <a:xfrm>
            <a:off x="457200" y="109497"/>
            <a:ext cx="2186643" cy="640596"/>
          </a:xfrm>
          <a:prstGeom prst="rect">
            <a:avLst/>
          </a:prstGeom>
          <a:noFill/>
          <a:ln w="9525">
            <a:noFill/>
            <a:miter lim="800000"/>
            <a:headEnd/>
            <a:tailEnd/>
          </a:ln>
        </p:spPr>
      </p:pic>
      <p:pic>
        <p:nvPicPr>
          <p:cNvPr id="5" name="Picture 4" descr="college20090617"/>
          <p:cNvPicPr/>
          <p:nvPr/>
        </p:nvPicPr>
        <p:blipFill>
          <a:blip r:embed="rId4" cstate="print"/>
          <a:srcRect/>
          <a:stretch>
            <a:fillRect/>
          </a:stretch>
        </p:blipFill>
        <p:spPr bwMode="auto">
          <a:xfrm>
            <a:off x="2643208" y="152437"/>
            <a:ext cx="1584325" cy="519157"/>
          </a:xfrm>
          <a:prstGeom prst="rect">
            <a:avLst/>
          </a:prstGeom>
          <a:noFill/>
          <a:ln w="9525">
            <a:noFill/>
            <a:miter lim="800000"/>
            <a:headEnd/>
            <a:tailEnd/>
          </a:ln>
        </p:spPr>
      </p:pic>
      <p:pic>
        <p:nvPicPr>
          <p:cNvPr id="7" name="Picture 6" descr="Z:\05 Marketing and PR\05-03 Logo, Corporate Identity\05-03_TVTC_Logo_20090609.bmp"/>
          <p:cNvPicPr/>
          <p:nvPr/>
        </p:nvPicPr>
        <p:blipFill>
          <a:blip r:embed="rId5" cstate="print"/>
          <a:srcRect/>
          <a:stretch>
            <a:fillRect/>
          </a:stretch>
        </p:blipFill>
        <p:spPr bwMode="auto">
          <a:xfrm>
            <a:off x="4372313" y="169346"/>
            <a:ext cx="859790" cy="592019"/>
          </a:xfrm>
          <a:prstGeom prst="rect">
            <a:avLst/>
          </a:prstGeom>
          <a:noFill/>
          <a:ln w="9525">
            <a:noFill/>
            <a:miter lim="800000"/>
            <a:headEnd/>
            <a:tailEnd/>
          </a:ln>
        </p:spPr>
      </p:pic>
      <p:sp>
        <p:nvSpPr>
          <p:cNvPr id="9" name="Footer Placeholder 8"/>
          <p:cNvSpPr>
            <a:spLocks noGrp="1"/>
          </p:cNvSpPr>
          <p:nvPr>
            <p:ph type="ftr" sz="quarter" idx="11"/>
          </p:nvPr>
        </p:nvSpPr>
        <p:spPr/>
        <p:txBody>
          <a:bodyPr/>
          <a:lstStyle/>
          <a:p>
            <a:r>
              <a:rPr lang="en-US" smtClean="0"/>
              <a:t>Data Communications and Network</a:t>
            </a:r>
            <a:endParaRPr lang="en-US"/>
          </a:p>
        </p:txBody>
      </p:sp>
    </p:spTree>
    <p:extLst>
      <p:ext uri="{BB962C8B-B14F-4D97-AF65-F5344CB8AC3E}">
        <p14:creationId xmlns="" xmlns:p14="http://schemas.microsoft.com/office/powerpoint/2010/main" val="41182685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2365078" y="169981"/>
            <a:ext cx="6321722" cy="592019"/>
          </a:xfrm>
          <a:prstGeom prst="rect">
            <a:avLst/>
          </a:prstGeom>
          <a:gradFill rotWithShape="0">
            <a:gsLst>
              <a:gs pos="0">
                <a:srgbClr val="FFFFFF"/>
              </a:gs>
              <a:gs pos="100000">
                <a:srgbClr val="939393"/>
              </a:gs>
            </a:gsLst>
            <a:lin ang="0" scaled="1"/>
          </a:gradFill>
          <a:ln w="9525">
            <a:noFill/>
            <a:miter lim="800000"/>
            <a:headEnd/>
            <a:tailEnd/>
          </a:ln>
        </p:spPr>
        <p:txBody>
          <a:bodyPr wrap="none" anchor="ctr"/>
          <a:lstStyle/>
          <a:p>
            <a:endParaRPr lang="en-US"/>
          </a:p>
        </p:txBody>
      </p:sp>
      <p:sp>
        <p:nvSpPr>
          <p:cNvPr id="2" name="Title 1"/>
          <p:cNvSpPr>
            <a:spLocks noGrp="1"/>
          </p:cNvSpPr>
          <p:nvPr>
            <p:ph type="title"/>
          </p:nvPr>
        </p:nvSpPr>
        <p:spPr>
          <a:xfrm>
            <a:off x="457200" y="914400"/>
            <a:ext cx="8229600" cy="1143000"/>
          </a:xfrm>
        </p:spPr>
        <p:txBody>
          <a:bodyPr/>
          <a:lstStyle/>
          <a:p>
            <a:r>
              <a:rPr lang="en-US" dirty="0" smtClean="0"/>
              <a:t>Network Technologies</a:t>
            </a:r>
            <a:endParaRPr lang="en-US" dirty="0"/>
          </a:p>
        </p:txBody>
      </p:sp>
      <p:sp>
        <p:nvSpPr>
          <p:cNvPr id="3" name="Content Placeholder 2"/>
          <p:cNvSpPr>
            <a:spLocks noGrp="1"/>
          </p:cNvSpPr>
          <p:nvPr>
            <p:ph idx="1"/>
          </p:nvPr>
        </p:nvSpPr>
        <p:spPr>
          <a:xfrm>
            <a:off x="457200" y="1981200"/>
            <a:ext cx="8229600" cy="1249363"/>
          </a:xfrm>
        </p:spPr>
        <p:txBody>
          <a:bodyPr>
            <a:normAutofit fontScale="55000" lnSpcReduction="20000"/>
          </a:bodyPr>
          <a:lstStyle/>
          <a:p>
            <a:pPr marL="0" indent="0">
              <a:buNone/>
            </a:pPr>
            <a:r>
              <a:rPr lang="en-US" b="1" dirty="0"/>
              <a:t>There are two basic categories of network </a:t>
            </a:r>
            <a:r>
              <a:rPr lang="en-US" b="1" dirty="0" smtClean="0"/>
              <a:t>technologies:</a:t>
            </a:r>
            <a:endParaRPr lang="en-US" b="1" dirty="0"/>
          </a:p>
          <a:p>
            <a:pPr marL="0" indent="0">
              <a:buNone/>
            </a:pPr>
            <a:r>
              <a:rPr lang="en-US" b="1" dirty="0"/>
              <a:t> </a:t>
            </a:r>
          </a:p>
          <a:p>
            <a:pPr lvl="0"/>
            <a:r>
              <a:rPr lang="en-US" b="1" dirty="0" smtClean="0"/>
              <a:t>Circuit Switching;</a:t>
            </a:r>
            <a:endParaRPr lang="en-US" b="1" dirty="0"/>
          </a:p>
          <a:p>
            <a:pPr lvl="0"/>
            <a:r>
              <a:rPr lang="en-US" b="1" dirty="0" smtClean="0"/>
              <a:t>Packet Switching.</a:t>
            </a:r>
            <a:endParaRPr lang="en-US" b="1" dirty="0"/>
          </a:p>
          <a:p>
            <a:endParaRPr lang="en-US" b="1" dirty="0"/>
          </a:p>
        </p:txBody>
      </p:sp>
      <p:pic>
        <p:nvPicPr>
          <p:cNvPr id="4" name="Picture 3" descr="D:\Department ICT\Verschiedenes\giz is  logo\gizlogo-is-de-rgb.gif"/>
          <p:cNvPicPr/>
          <p:nvPr/>
        </p:nvPicPr>
        <p:blipFill>
          <a:blip r:embed="rId3" cstate="print"/>
          <a:srcRect/>
          <a:stretch>
            <a:fillRect/>
          </a:stretch>
        </p:blipFill>
        <p:spPr bwMode="auto">
          <a:xfrm>
            <a:off x="457200" y="109497"/>
            <a:ext cx="2186643" cy="640596"/>
          </a:xfrm>
          <a:prstGeom prst="rect">
            <a:avLst/>
          </a:prstGeom>
          <a:noFill/>
          <a:ln w="9525">
            <a:noFill/>
            <a:miter lim="800000"/>
            <a:headEnd/>
            <a:tailEnd/>
          </a:ln>
        </p:spPr>
      </p:pic>
      <p:pic>
        <p:nvPicPr>
          <p:cNvPr id="5" name="Picture 4" descr="college20090617"/>
          <p:cNvPicPr/>
          <p:nvPr/>
        </p:nvPicPr>
        <p:blipFill>
          <a:blip r:embed="rId4" cstate="print"/>
          <a:srcRect/>
          <a:stretch>
            <a:fillRect/>
          </a:stretch>
        </p:blipFill>
        <p:spPr bwMode="auto">
          <a:xfrm>
            <a:off x="2643208" y="152437"/>
            <a:ext cx="1584325" cy="519157"/>
          </a:xfrm>
          <a:prstGeom prst="rect">
            <a:avLst/>
          </a:prstGeom>
          <a:noFill/>
          <a:ln w="9525">
            <a:noFill/>
            <a:miter lim="800000"/>
            <a:headEnd/>
            <a:tailEnd/>
          </a:ln>
        </p:spPr>
      </p:pic>
      <p:pic>
        <p:nvPicPr>
          <p:cNvPr id="7" name="Picture 6" descr="Z:\05 Marketing and PR\05-03 Logo, Corporate Identity\05-03_TVTC_Logo_20090609.bmp"/>
          <p:cNvPicPr/>
          <p:nvPr/>
        </p:nvPicPr>
        <p:blipFill>
          <a:blip r:embed="rId5" cstate="print"/>
          <a:srcRect/>
          <a:stretch>
            <a:fillRect/>
          </a:stretch>
        </p:blipFill>
        <p:spPr bwMode="auto">
          <a:xfrm>
            <a:off x="4372313" y="169346"/>
            <a:ext cx="859790" cy="592019"/>
          </a:xfrm>
          <a:prstGeom prst="rect">
            <a:avLst/>
          </a:prstGeom>
          <a:noFill/>
          <a:ln w="9525">
            <a:noFill/>
            <a:miter lim="800000"/>
            <a:headEnd/>
            <a:tailEnd/>
          </a:ln>
        </p:spPr>
      </p:pic>
      <p:sp>
        <p:nvSpPr>
          <p:cNvPr id="9" name="Footer Placeholder 8"/>
          <p:cNvSpPr>
            <a:spLocks noGrp="1"/>
          </p:cNvSpPr>
          <p:nvPr>
            <p:ph type="ftr" sz="quarter" idx="11"/>
          </p:nvPr>
        </p:nvSpPr>
        <p:spPr/>
        <p:txBody>
          <a:bodyPr/>
          <a:lstStyle/>
          <a:p>
            <a:r>
              <a:rPr lang="en-US" smtClean="0"/>
              <a:t>Data Communications and Network</a:t>
            </a:r>
            <a:endParaRPr lang="en-US"/>
          </a:p>
        </p:txBody>
      </p:sp>
      <p:pic>
        <p:nvPicPr>
          <p:cNvPr id="13" name="Picture 2" descr="C:\Users\User\Desktop\circswi1.gif"/>
          <p:cNvPicPr>
            <a:picLocks noChangeAspect="1" noChangeArrowheads="1" noCrop="1"/>
          </p:cNvPicPr>
          <p:nvPr/>
        </p:nvPicPr>
        <p:blipFill>
          <a:blip r:embed="rId6" cstate="print"/>
          <a:srcRect/>
          <a:stretch>
            <a:fillRect/>
          </a:stretch>
        </p:blipFill>
        <p:spPr bwMode="auto">
          <a:xfrm>
            <a:off x="3810000" y="2362200"/>
            <a:ext cx="4495800" cy="1905000"/>
          </a:xfrm>
          <a:prstGeom prst="rect">
            <a:avLst/>
          </a:prstGeom>
          <a:noFill/>
        </p:spPr>
      </p:pic>
      <p:pic>
        <p:nvPicPr>
          <p:cNvPr id="14" name="Picture 2" descr="C:\Users\User\Desktop\TTC\WinterSemester2011\ICT-BVF8.1 Data Communication and Network\Trainer Material and Hand outs for Trainees\packet2.gif"/>
          <p:cNvPicPr>
            <a:picLocks noChangeAspect="1" noChangeArrowheads="1" noCrop="1"/>
          </p:cNvPicPr>
          <p:nvPr/>
        </p:nvPicPr>
        <p:blipFill>
          <a:blip r:embed="rId7" cstate="print"/>
          <a:srcRect/>
          <a:stretch>
            <a:fillRect/>
          </a:stretch>
        </p:blipFill>
        <p:spPr bwMode="auto">
          <a:xfrm>
            <a:off x="3581400" y="4419600"/>
            <a:ext cx="4572000" cy="1905000"/>
          </a:xfrm>
          <a:prstGeom prst="rect">
            <a:avLst/>
          </a:prstGeom>
          <a:noFill/>
        </p:spPr>
      </p:pic>
    </p:spTree>
    <p:extLst>
      <p:ext uri="{BB962C8B-B14F-4D97-AF65-F5344CB8AC3E}">
        <p14:creationId xmlns="" xmlns:p14="http://schemas.microsoft.com/office/powerpoint/2010/main" val="32676376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2365078" y="169981"/>
            <a:ext cx="6321722" cy="592019"/>
          </a:xfrm>
          <a:prstGeom prst="rect">
            <a:avLst/>
          </a:prstGeom>
          <a:gradFill rotWithShape="0">
            <a:gsLst>
              <a:gs pos="0">
                <a:srgbClr val="FFFFFF"/>
              </a:gs>
              <a:gs pos="100000">
                <a:srgbClr val="939393"/>
              </a:gs>
            </a:gsLst>
            <a:lin ang="0" scaled="1"/>
          </a:gradFill>
          <a:ln w="9525">
            <a:noFill/>
            <a:miter lim="800000"/>
            <a:headEnd/>
            <a:tailEnd/>
          </a:ln>
        </p:spPr>
        <p:txBody>
          <a:bodyPr wrap="none" anchor="ctr"/>
          <a:lstStyle/>
          <a:p>
            <a:endParaRPr lang="en-US"/>
          </a:p>
        </p:txBody>
      </p:sp>
      <p:sp>
        <p:nvSpPr>
          <p:cNvPr id="2" name="Title 1"/>
          <p:cNvSpPr>
            <a:spLocks noGrp="1"/>
          </p:cNvSpPr>
          <p:nvPr>
            <p:ph type="title"/>
          </p:nvPr>
        </p:nvSpPr>
        <p:spPr>
          <a:xfrm>
            <a:off x="457200" y="914400"/>
            <a:ext cx="8229600" cy="1143000"/>
          </a:xfrm>
        </p:spPr>
        <p:txBody>
          <a:bodyPr/>
          <a:lstStyle/>
          <a:p>
            <a:r>
              <a:rPr lang="en-US" b="1" dirty="0" smtClean="0"/>
              <a:t>Circuit Switching</a:t>
            </a:r>
            <a:endParaRPr lang="en-US" sz="4000" dirty="0"/>
          </a:p>
        </p:txBody>
      </p:sp>
      <p:pic>
        <p:nvPicPr>
          <p:cNvPr id="4" name="Picture 3" descr="D:\Department ICT\Verschiedenes\giz is  logo\gizlogo-is-de-rgb.gif"/>
          <p:cNvPicPr/>
          <p:nvPr/>
        </p:nvPicPr>
        <p:blipFill>
          <a:blip r:embed="rId3" cstate="print"/>
          <a:srcRect/>
          <a:stretch>
            <a:fillRect/>
          </a:stretch>
        </p:blipFill>
        <p:spPr bwMode="auto">
          <a:xfrm>
            <a:off x="457200" y="109497"/>
            <a:ext cx="2186643" cy="640596"/>
          </a:xfrm>
          <a:prstGeom prst="rect">
            <a:avLst/>
          </a:prstGeom>
          <a:noFill/>
          <a:ln w="9525">
            <a:noFill/>
            <a:miter lim="800000"/>
            <a:headEnd/>
            <a:tailEnd/>
          </a:ln>
        </p:spPr>
      </p:pic>
      <p:pic>
        <p:nvPicPr>
          <p:cNvPr id="5" name="Picture 4" descr="college20090617"/>
          <p:cNvPicPr/>
          <p:nvPr/>
        </p:nvPicPr>
        <p:blipFill>
          <a:blip r:embed="rId4" cstate="print"/>
          <a:srcRect/>
          <a:stretch>
            <a:fillRect/>
          </a:stretch>
        </p:blipFill>
        <p:spPr bwMode="auto">
          <a:xfrm>
            <a:off x="2643208" y="152437"/>
            <a:ext cx="1584325" cy="519157"/>
          </a:xfrm>
          <a:prstGeom prst="rect">
            <a:avLst/>
          </a:prstGeom>
          <a:noFill/>
          <a:ln w="9525">
            <a:noFill/>
            <a:miter lim="800000"/>
            <a:headEnd/>
            <a:tailEnd/>
          </a:ln>
        </p:spPr>
      </p:pic>
      <p:pic>
        <p:nvPicPr>
          <p:cNvPr id="7" name="Picture 6" descr="Z:\05 Marketing and PR\05-03 Logo, Corporate Identity\05-03_TVTC_Logo_20090609.bmp"/>
          <p:cNvPicPr/>
          <p:nvPr/>
        </p:nvPicPr>
        <p:blipFill>
          <a:blip r:embed="rId5" cstate="print"/>
          <a:srcRect/>
          <a:stretch>
            <a:fillRect/>
          </a:stretch>
        </p:blipFill>
        <p:spPr bwMode="auto">
          <a:xfrm>
            <a:off x="4372313" y="169346"/>
            <a:ext cx="859790" cy="592019"/>
          </a:xfrm>
          <a:prstGeom prst="rect">
            <a:avLst/>
          </a:prstGeom>
          <a:noFill/>
          <a:ln w="9525">
            <a:noFill/>
            <a:miter lim="800000"/>
            <a:headEnd/>
            <a:tailEnd/>
          </a:ln>
        </p:spPr>
      </p:pic>
      <p:sp>
        <p:nvSpPr>
          <p:cNvPr id="9" name="Footer Placeholder 8"/>
          <p:cNvSpPr>
            <a:spLocks noGrp="1"/>
          </p:cNvSpPr>
          <p:nvPr>
            <p:ph type="ftr" sz="quarter" idx="11"/>
          </p:nvPr>
        </p:nvSpPr>
        <p:spPr/>
        <p:txBody>
          <a:bodyPr/>
          <a:lstStyle/>
          <a:p>
            <a:r>
              <a:rPr lang="en-US" smtClean="0"/>
              <a:t>Data Communications and Network</a:t>
            </a:r>
            <a:endParaRPr lang="en-US"/>
          </a:p>
        </p:txBody>
      </p:sp>
      <p:sp>
        <p:nvSpPr>
          <p:cNvPr id="8" name="Rectangle 2"/>
          <p:cNvSpPr>
            <a:spLocks noChangeArrowheads="1"/>
          </p:cNvSpPr>
          <p:nvPr/>
        </p:nvSpPr>
        <p:spPr bwMode="auto">
          <a:xfrm>
            <a:off x="0" y="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 name="Rectangle 2"/>
          <p:cNvSpPr/>
          <p:nvPr/>
        </p:nvSpPr>
        <p:spPr>
          <a:xfrm>
            <a:off x="688934" y="1997839"/>
            <a:ext cx="7997866" cy="1477328"/>
          </a:xfrm>
          <a:prstGeom prst="rect">
            <a:avLst/>
          </a:prstGeom>
        </p:spPr>
        <p:txBody>
          <a:bodyPr wrap="square">
            <a:spAutoFit/>
          </a:bodyPr>
          <a:lstStyle/>
          <a:p>
            <a:pPr algn="just"/>
            <a:r>
              <a:rPr lang="en-US" dirty="0"/>
              <a:t>Circuit switching in telecommunication networks, is a type of resource allocation for information transfer that is characterized by the continuing use of these resources throughout the broadcast. It is an appropriate technique for communications systems that have constant traffic (</a:t>
            </a:r>
            <a:r>
              <a:rPr lang="en-US" dirty="0" err="1"/>
              <a:t>eg</a:t>
            </a:r>
            <a:r>
              <a:rPr lang="en-US" dirty="0"/>
              <a:t> voice communication), requiring a dedicated connection for the transfer of continuous information.</a:t>
            </a:r>
          </a:p>
        </p:txBody>
      </p:sp>
      <p:pic>
        <p:nvPicPr>
          <p:cNvPr id="14" name="Picture 13"/>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457200" y="3581400"/>
            <a:ext cx="3505200" cy="2286000"/>
          </a:xfrm>
          <a:prstGeom prst="rect">
            <a:avLst/>
          </a:prstGeom>
          <a:noFill/>
          <a:ln>
            <a:noFill/>
          </a:ln>
        </p:spPr>
      </p:pic>
      <p:pic>
        <p:nvPicPr>
          <p:cNvPr id="11" name="Picture 2" descr="C:\Users\User\Desktop\circswi1.gif"/>
          <p:cNvPicPr>
            <a:picLocks noChangeAspect="1" noChangeArrowheads="1" noCrop="1"/>
          </p:cNvPicPr>
          <p:nvPr/>
        </p:nvPicPr>
        <p:blipFill>
          <a:blip r:embed="rId7" cstate="print"/>
          <a:srcRect/>
          <a:stretch>
            <a:fillRect/>
          </a:stretch>
        </p:blipFill>
        <p:spPr bwMode="auto">
          <a:xfrm>
            <a:off x="4038600" y="3733800"/>
            <a:ext cx="4766549" cy="1905000"/>
          </a:xfrm>
          <a:prstGeom prst="rect">
            <a:avLst/>
          </a:prstGeom>
          <a:noFill/>
        </p:spPr>
      </p:pic>
    </p:spTree>
    <p:extLst>
      <p:ext uri="{BB962C8B-B14F-4D97-AF65-F5344CB8AC3E}">
        <p14:creationId xmlns="" xmlns:p14="http://schemas.microsoft.com/office/powerpoint/2010/main" val="3380996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2365078" y="169981"/>
            <a:ext cx="6321722" cy="592019"/>
          </a:xfrm>
          <a:prstGeom prst="rect">
            <a:avLst/>
          </a:prstGeom>
          <a:gradFill rotWithShape="0">
            <a:gsLst>
              <a:gs pos="0">
                <a:srgbClr val="FFFFFF"/>
              </a:gs>
              <a:gs pos="100000">
                <a:srgbClr val="939393"/>
              </a:gs>
            </a:gsLst>
            <a:lin ang="0" scaled="1"/>
          </a:gradFill>
          <a:ln w="9525">
            <a:noFill/>
            <a:miter lim="800000"/>
            <a:headEnd/>
            <a:tailEnd/>
          </a:ln>
        </p:spPr>
        <p:txBody>
          <a:bodyPr wrap="none" anchor="ctr"/>
          <a:lstStyle/>
          <a:p>
            <a:endParaRPr lang="en-US"/>
          </a:p>
        </p:txBody>
      </p:sp>
      <p:sp>
        <p:nvSpPr>
          <p:cNvPr id="2" name="Title 1"/>
          <p:cNvSpPr>
            <a:spLocks noGrp="1"/>
          </p:cNvSpPr>
          <p:nvPr>
            <p:ph type="title"/>
          </p:nvPr>
        </p:nvSpPr>
        <p:spPr>
          <a:xfrm>
            <a:off x="457200" y="914400"/>
            <a:ext cx="8229600" cy="1143000"/>
          </a:xfrm>
        </p:spPr>
        <p:txBody>
          <a:bodyPr/>
          <a:lstStyle/>
          <a:p>
            <a:r>
              <a:rPr lang="en-US" b="1" dirty="0" smtClean="0"/>
              <a:t>Circuit Switching – How it works</a:t>
            </a:r>
            <a:endParaRPr lang="en-US" sz="4000" dirty="0"/>
          </a:p>
        </p:txBody>
      </p:sp>
      <p:pic>
        <p:nvPicPr>
          <p:cNvPr id="4" name="Picture 3" descr="D:\Department ICT\Verschiedenes\giz is  logo\gizlogo-is-de-rgb.gif"/>
          <p:cNvPicPr/>
          <p:nvPr/>
        </p:nvPicPr>
        <p:blipFill>
          <a:blip r:embed="rId3" cstate="print"/>
          <a:srcRect/>
          <a:stretch>
            <a:fillRect/>
          </a:stretch>
        </p:blipFill>
        <p:spPr bwMode="auto">
          <a:xfrm>
            <a:off x="457200" y="109497"/>
            <a:ext cx="2186643" cy="640596"/>
          </a:xfrm>
          <a:prstGeom prst="rect">
            <a:avLst/>
          </a:prstGeom>
          <a:noFill/>
          <a:ln w="9525">
            <a:noFill/>
            <a:miter lim="800000"/>
            <a:headEnd/>
            <a:tailEnd/>
          </a:ln>
        </p:spPr>
      </p:pic>
      <p:pic>
        <p:nvPicPr>
          <p:cNvPr id="5" name="Picture 4" descr="college20090617"/>
          <p:cNvPicPr/>
          <p:nvPr/>
        </p:nvPicPr>
        <p:blipFill>
          <a:blip r:embed="rId4" cstate="print"/>
          <a:srcRect/>
          <a:stretch>
            <a:fillRect/>
          </a:stretch>
        </p:blipFill>
        <p:spPr bwMode="auto">
          <a:xfrm>
            <a:off x="2643208" y="152437"/>
            <a:ext cx="1584325" cy="519157"/>
          </a:xfrm>
          <a:prstGeom prst="rect">
            <a:avLst/>
          </a:prstGeom>
          <a:noFill/>
          <a:ln w="9525">
            <a:noFill/>
            <a:miter lim="800000"/>
            <a:headEnd/>
            <a:tailEnd/>
          </a:ln>
        </p:spPr>
      </p:pic>
      <p:pic>
        <p:nvPicPr>
          <p:cNvPr id="7" name="Picture 6" descr="Z:\05 Marketing and PR\05-03 Logo, Corporate Identity\05-03_TVTC_Logo_20090609.bmp"/>
          <p:cNvPicPr/>
          <p:nvPr/>
        </p:nvPicPr>
        <p:blipFill>
          <a:blip r:embed="rId5" cstate="print"/>
          <a:srcRect/>
          <a:stretch>
            <a:fillRect/>
          </a:stretch>
        </p:blipFill>
        <p:spPr bwMode="auto">
          <a:xfrm>
            <a:off x="4372313" y="169346"/>
            <a:ext cx="859790" cy="592019"/>
          </a:xfrm>
          <a:prstGeom prst="rect">
            <a:avLst/>
          </a:prstGeom>
          <a:noFill/>
          <a:ln w="9525">
            <a:noFill/>
            <a:miter lim="800000"/>
            <a:headEnd/>
            <a:tailEnd/>
          </a:ln>
        </p:spPr>
      </p:pic>
      <p:sp>
        <p:nvSpPr>
          <p:cNvPr id="9" name="Footer Placeholder 8"/>
          <p:cNvSpPr>
            <a:spLocks noGrp="1"/>
          </p:cNvSpPr>
          <p:nvPr>
            <p:ph type="ftr" sz="quarter" idx="11"/>
          </p:nvPr>
        </p:nvSpPr>
        <p:spPr/>
        <p:txBody>
          <a:bodyPr/>
          <a:lstStyle/>
          <a:p>
            <a:r>
              <a:rPr lang="en-US" smtClean="0"/>
              <a:t>Data Communications and Network</a:t>
            </a:r>
            <a:endParaRPr lang="en-US"/>
          </a:p>
        </p:txBody>
      </p:sp>
      <p:sp>
        <p:nvSpPr>
          <p:cNvPr id="8" name="Rectangle 2"/>
          <p:cNvSpPr>
            <a:spLocks noChangeArrowheads="1"/>
          </p:cNvSpPr>
          <p:nvPr/>
        </p:nvSpPr>
        <p:spPr bwMode="auto">
          <a:xfrm>
            <a:off x="0" y="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9"/>
          <p:cNvSpPr/>
          <p:nvPr/>
        </p:nvSpPr>
        <p:spPr>
          <a:xfrm>
            <a:off x="953938" y="2057400"/>
            <a:ext cx="7504261" cy="923330"/>
          </a:xfrm>
          <a:prstGeom prst="rect">
            <a:avLst/>
          </a:prstGeom>
        </p:spPr>
        <p:txBody>
          <a:bodyPr wrap="square">
            <a:spAutoFit/>
          </a:bodyPr>
          <a:lstStyle/>
          <a:p>
            <a:r>
              <a:rPr lang="en-US" dirty="0"/>
              <a:t>Essentially, communication via a circuit switching between two stations is divided into three stages: the </a:t>
            </a:r>
            <a:r>
              <a:rPr lang="en-US" b="1" dirty="0"/>
              <a:t>establishment</a:t>
            </a:r>
            <a:r>
              <a:rPr lang="en-US" dirty="0"/>
              <a:t> of the circuit, </a:t>
            </a:r>
            <a:r>
              <a:rPr lang="en-US" b="1" dirty="0"/>
              <a:t>conversation</a:t>
            </a:r>
            <a:r>
              <a:rPr lang="en-US" dirty="0"/>
              <a:t> and </a:t>
            </a:r>
            <a:r>
              <a:rPr lang="en-US" b="1" dirty="0"/>
              <a:t>disconnect</a:t>
            </a:r>
            <a:r>
              <a:rPr lang="en-US" dirty="0"/>
              <a:t> the circuit.</a:t>
            </a:r>
          </a:p>
        </p:txBody>
      </p:sp>
      <p:sp>
        <p:nvSpPr>
          <p:cNvPr id="11" name="Rectangle 10"/>
          <p:cNvSpPr/>
          <p:nvPr/>
        </p:nvSpPr>
        <p:spPr>
          <a:xfrm>
            <a:off x="1066800" y="3124200"/>
            <a:ext cx="4953000" cy="3139321"/>
          </a:xfrm>
          <a:prstGeom prst="rect">
            <a:avLst/>
          </a:prstGeom>
        </p:spPr>
        <p:txBody>
          <a:bodyPr wrap="square">
            <a:spAutoFit/>
          </a:bodyPr>
          <a:lstStyle/>
          <a:p>
            <a:pPr marL="285750" indent="-285750" algn="just">
              <a:buFont typeface="Arial" pitchFamily="34" charset="0"/>
              <a:buChar char="•"/>
            </a:pPr>
            <a:r>
              <a:rPr lang="en-US" dirty="0"/>
              <a:t>In the first stage, a fixed route between the stations involved is established so that they can </a:t>
            </a:r>
            <a:r>
              <a:rPr lang="en-US" dirty="0" smtClean="0"/>
              <a:t>communicate</a:t>
            </a:r>
            <a:r>
              <a:rPr lang="en-US" dirty="0"/>
              <a:t>;</a:t>
            </a:r>
            <a:endParaRPr lang="en-US" dirty="0" smtClean="0"/>
          </a:p>
          <a:p>
            <a:pPr marL="285750" indent="-285750" algn="just">
              <a:buFont typeface="Arial" pitchFamily="34" charset="0"/>
              <a:buChar char="•"/>
            </a:pPr>
            <a:r>
              <a:rPr lang="en-US" dirty="0" smtClean="0"/>
              <a:t>Then </a:t>
            </a:r>
            <a:r>
              <a:rPr lang="en-US" dirty="0"/>
              <a:t>the stations involved can exchange information by transmitting and receiving data through the circuit already established. This data transfer corresponds to the second stage of circuit </a:t>
            </a:r>
            <a:r>
              <a:rPr lang="en-US" dirty="0" smtClean="0"/>
              <a:t>switching;</a:t>
            </a:r>
            <a:endParaRPr lang="en-US" dirty="0"/>
          </a:p>
          <a:p>
            <a:pPr marL="285750" indent="-285750" algn="just">
              <a:buFont typeface="Arial" pitchFamily="34" charset="0"/>
              <a:buChar char="•"/>
            </a:pPr>
            <a:r>
              <a:rPr lang="en-US" dirty="0"/>
              <a:t>After an indeterminate period, the connection is finally closed, usually by the action of one of the communicating stations. </a:t>
            </a:r>
          </a:p>
        </p:txBody>
      </p:sp>
    </p:spTree>
    <p:extLst>
      <p:ext uri="{BB962C8B-B14F-4D97-AF65-F5344CB8AC3E}">
        <p14:creationId xmlns="" xmlns:p14="http://schemas.microsoft.com/office/powerpoint/2010/main" val="940506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2365078" y="169981"/>
            <a:ext cx="6321722" cy="592019"/>
          </a:xfrm>
          <a:prstGeom prst="rect">
            <a:avLst/>
          </a:prstGeom>
          <a:gradFill rotWithShape="0">
            <a:gsLst>
              <a:gs pos="0">
                <a:srgbClr val="FFFFFF"/>
              </a:gs>
              <a:gs pos="100000">
                <a:srgbClr val="939393"/>
              </a:gs>
            </a:gsLst>
            <a:lin ang="0" scaled="1"/>
          </a:gradFill>
          <a:ln w="9525">
            <a:noFill/>
            <a:miter lim="800000"/>
            <a:headEnd/>
            <a:tailEnd/>
          </a:ln>
        </p:spPr>
        <p:txBody>
          <a:bodyPr wrap="none" anchor="ctr"/>
          <a:lstStyle/>
          <a:p>
            <a:endParaRPr lang="en-US"/>
          </a:p>
        </p:txBody>
      </p:sp>
      <p:sp>
        <p:nvSpPr>
          <p:cNvPr id="2" name="Title 1"/>
          <p:cNvSpPr>
            <a:spLocks noGrp="1"/>
          </p:cNvSpPr>
          <p:nvPr>
            <p:ph type="title"/>
          </p:nvPr>
        </p:nvSpPr>
        <p:spPr>
          <a:xfrm>
            <a:off x="457200" y="914400"/>
            <a:ext cx="8229600" cy="1143000"/>
          </a:xfrm>
        </p:spPr>
        <p:txBody>
          <a:bodyPr/>
          <a:lstStyle/>
          <a:p>
            <a:r>
              <a:rPr lang="en-US" b="1" dirty="0" smtClean="0"/>
              <a:t>Circuit Switching – Switching</a:t>
            </a:r>
            <a:endParaRPr lang="en-US" sz="4000" dirty="0"/>
          </a:p>
        </p:txBody>
      </p:sp>
      <p:pic>
        <p:nvPicPr>
          <p:cNvPr id="4" name="Picture 3" descr="D:\Department ICT\Verschiedenes\giz is  logo\gizlogo-is-de-rgb.gif"/>
          <p:cNvPicPr/>
          <p:nvPr/>
        </p:nvPicPr>
        <p:blipFill>
          <a:blip r:embed="rId3" cstate="print"/>
          <a:srcRect/>
          <a:stretch>
            <a:fillRect/>
          </a:stretch>
        </p:blipFill>
        <p:spPr bwMode="auto">
          <a:xfrm>
            <a:off x="457200" y="109497"/>
            <a:ext cx="2186643" cy="640596"/>
          </a:xfrm>
          <a:prstGeom prst="rect">
            <a:avLst/>
          </a:prstGeom>
          <a:noFill/>
          <a:ln w="9525">
            <a:noFill/>
            <a:miter lim="800000"/>
            <a:headEnd/>
            <a:tailEnd/>
          </a:ln>
        </p:spPr>
      </p:pic>
      <p:pic>
        <p:nvPicPr>
          <p:cNvPr id="5" name="Picture 4" descr="college20090617"/>
          <p:cNvPicPr/>
          <p:nvPr/>
        </p:nvPicPr>
        <p:blipFill>
          <a:blip r:embed="rId4" cstate="print"/>
          <a:srcRect/>
          <a:stretch>
            <a:fillRect/>
          </a:stretch>
        </p:blipFill>
        <p:spPr bwMode="auto">
          <a:xfrm>
            <a:off x="2643208" y="152437"/>
            <a:ext cx="1584325" cy="519157"/>
          </a:xfrm>
          <a:prstGeom prst="rect">
            <a:avLst/>
          </a:prstGeom>
          <a:noFill/>
          <a:ln w="9525">
            <a:noFill/>
            <a:miter lim="800000"/>
            <a:headEnd/>
            <a:tailEnd/>
          </a:ln>
        </p:spPr>
      </p:pic>
      <p:pic>
        <p:nvPicPr>
          <p:cNvPr id="7" name="Picture 6" descr="Z:\05 Marketing and PR\05-03 Logo, Corporate Identity\05-03_TVTC_Logo_20090609.bmp"/>
          <p:cNvPicPr/>
          <p:nvPr/>
        </p:nvPicPr>
        <p:blipFill>
          <a:blip r:embed="rId5" cstate="print"/>
          <a:srcRect/>
          <a:stretch>
            <a:fillRect/>
          </a:stretch>
        </p:blipFill>
        <p:spPr bwMode="auto">
          <a:xfrm>
            <a:off x="4372313" y="169346"/>
            <a:ext cx="859790" cy="592019"/>
          </a:xfrm>
          <a:prstGeom prst="rect">
            <a:avLst/>
          </a:prstGeom>
          <a:noFill/>
          <a:ln w="9525">
            <a:noFill/>
            <a:miter lim="800000"/>
            <a:headEnd/>
            <a:tailEnd/>
          </a:ln>
        </p:spPr>
      </p:pic>
      <p:sp>
        <p:nvSpPr>
          <p:cNvPr id="9" name="Footer Placeholder 8"/>
          <p:cNvSpPr>
            <a:spLocks noGrp="1"/>
          </p:cNvSpPr>
          <p:nvPr>
            <p:ph type="ftr" sz="quarter" idx="11"/>
          </p:nvPr>
        </p:nvSpPr>
        <p:spPr/>
        <p:txBody>
          <a:bodyPr/>
          <a:lstStyle/>
          <a:p>
            <a:r>
              <a:rPr lang="en-US" smtClean="0"/>
              <a:t>Data Communications and Network</a:t>
            </a:r>
            <a:endParaRPr lang="en-US"/>
          </a:p>
        </p:txBody>
      </p:sp>
      <p:sp>
        <p:nvSpPr>
          <p:cNvPr id="8" name="Rectangle 2"/>
          <p:cNvSpPr>
            <a:spLocks noChangeArrowheads="1"/>
          </p:cNvSpPr>
          <p:nvPr/>
        </p:nvSpPr>
        <p:spPr bwMode="auto">
          <a:xfrm>
            <a:off x="0" y="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9"/>
          <p:cNvSpPr/>
          <p:nvPr/>
        </p:nvSpPr>
        <p:spPr>
          <a:xfrm>
            <a:off x="953938" y="2057400"/>
            <a:ext cx="7504261" cy="646331"/>
          </a:xfrm>
          <a:prstGeom prst="rect">
            <a:avLst/>
          </a:prstGeom>
        </p:spPr>
        <p:txBody>
          <a:bodyPr wrap="square">
            <a:spAutoFit/>
          </a:bodyPr>
          <a:lstStyle/>
          <a:p>
            <a:r>
              <a:rPr lang="en-US" dirty="0"/>
              <a:t>There are three different ways to allocate communication channels in circuit switching. They are:</a:t>
            </a:r>
          </a:p>
        </p:txBody>
      </p:sp>
      <p:sp>
        <p:nvSpPr>
          <p:cNvPr id="11" name="Rectangle 10"/>
          <p:cNvSpPr/>
          <p:nvPr/>
        </p:nvSpPr>
        <p:spPr>
          <a:xfrm>
            <a:off x="1066800" y="2819400"/>
            <a:ext cx="4953000" cy="3139321"/>
          </a:xfrm>
          <a:prstGeom prst="rect">
            <a:avLst/>
          </a:prstGeom>
        </p:spPr>
        <p:txBody>
          <a:bodyPr wrap="square">
            <a:spAutoFit/>
          </a:bodyPr>
          <a:lstStyle/>
          <a:p>
            <a:pPr marL="285750" lvl="0" indent="-285750">
              <a:buFont typeface="Arial" pitchFamily="34" charset="0"/>
              <a:buChar char="•"/>
            </a:pPr>
            <a:r>
              <a:rPr lang="en-US" b="1" dirty="0"/>
              <a:t>Switching space</a:t>
            </a:r>
            <a:r>
              <a:rPr lang="en-US" dirty="0"/>
              <a:t>: a path is established between two stations via physical links permanent during the whole communication. Along this path, a succession of physical keys, each in an intermediate node, form a circuit through the interconnection between their doors;</a:t>
            </a:r>
          </a:p>
          <a:p>
            <a:pPr marL="285750" lvl="0" indent="-285750">
              <a:buFont typeface="Arial" pitchFamily="34" charset="0"/>
              <a:buChar char="•"/>
            </a:pPr>
            <a:r>
              <a:rPr lang="en-US" b="1" dirty="0"/>
              <a:t>Switching frequency</a:t>
            </a:r>
            <a:r>
              <a:rPr lang="en-US" dirty="0"/>
              <a:t>: it established an association between two frequency channels on each link</a:t>
            </a:r>
            <a:r>
              <a:rPr lang="en-US" dirty="0" smtClean="0"/>
              <a:t>.;</a:t>
            </a:r>
            <a:endParaRPr lang="en-US" dirty="0"/>
          </a:p>
          <a:p>
            <a:pPr marL="285750" lvl="0" indent="-285750">
              <a:buFont typeface="Arial" pitchFamily="34" charset="0"/>
              <a:buChar char="•"/>
            </a:pPr>
            <a:r>
              <a:rPr lang="en-US" b="1" dirty="0"/>
              <a:t>Switching time</a:t>
            </a:r>
            <a:r>
              <a:rPr lang="en-US" dirty="0"/>
              <a:t>: it established an association of two channels of time on each link. </a:t>
            </a:r>
          </a:p>
        </p:txBody>
      </p:sp>
    </p:spTree>
    <p:extLst>
      <p:ext uri="{BB962C8B-B14F-4D97-AF65-F5344CB8AC3E}">
        <p14:creationId xmlns="" xmlns:p14="http://schemas.microsoft.com/office/powerpoint/2010/main" val="15889929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2365078" y="169981"/>
            <a:ext cx="6321722" cy="592019"/>
          </a:xfrm>
          <a:prstGeom prst="rect">
            <a:avLst/>
          </a:prstGeom>
          <a:gradFill rotWithShape="0">
            <a:gsLst>
              <a:gs pos="0">
                <a:srgbClr val="FFFFFF"/>
              </a:gs>
              <a:gs pos="100000">
                <a:srgbClr val="939393"/>
              </a:gs>
            </a:gsLst>
            <a:lin ang="0" scaled="1"/>
          </a:gradFill>
          <a:ln w="9525">
            <a:noFill/>
            <a:miter lim="800000"/>
            <a:headEnd/>
            <a:tailEnd/>
          </a:ln>
        </p:spPr>
        <p:txBody>
          <a:bodyPr wrap="none" anchor="ctr"/>
          <a:lstStyle/>
          <a:p>
            <a:endParaRPr lang="en-US"/>
          </a:p>
        </p:txBody>
      </p:sp>
      <p:sp>
        <p:nvSpPr>
          <p:cNvPr id="2" name="Title 1"/>
          <p:cNvSpPr>
            <a:spLocks noGrp="1"/>
          </p:cNvSpPr>
          <p:nvPr>
            <p:ph type="title"/>
          </p:nvPr>
        </p:nvSpPr>
        <p:spPr>
          <a:xfrm>
            <a:off x="457200" y="914400"/>
            <a:ext cx="8229600" cy="1143000"/>
          </a:xfrm>
        </p:spPr>
        <p:txBody>
          <a:bodyPr/>
          <a:lstStyle/>
          <a:p>
            <a:r>
              <a:rPr lang="en-US" b="1" dirty="0" smtClean="0"/>
              <a:t>Circuit Switching – Application</a:t>
            </a:r>
            <a:endParaRPr lang="en-US" sz="4000" dirty="0"/>
          </a:p>
        </p:txBody>
      </p:sp>
      <p:pic>
        <p:nvPicPr>
          <p:cNvPr id="4" name="Picture 3" descr="D:\Department ICT\Verschiedenes\giz is  logo\gizlogo-is-de-rgb.gif"/>
          <p:cNvPicPr/>
          <p:nvPr/>
        </p:nvPicPr>
        <p:blipFill>
          <a:blip r:embed="rId3" cstate="print"/>
          <a:srcRect/>
          <a:stretch>
            <a:fillRect/>
          </a:stretch>
        </p:blipFill>
        <p:spPr bwMode="auto">
          <a:xfrm>
            <a:off x="457200" y="109497"/>
            <a:ext cx="2186643" cy="640596"/>
          </a:xfrm>
          <a:prstGeom prst="rect">
            <a:avLst/>
          </a:prstGeom>
          <a:noFill/>
          <a:ln w="9525">
            <a:noFill/>
            <a:miter lim="800000"/>
            <a:headEnd/>
            <a:tailEnd/>
          </a:ln>
        </p:spPr>
      </p:pic>
      <p:pic>
        <p:nvPicPr>
          <p:cNvPr id="5" name="Picture 4" descr="college20090617"/>
          <p:cNvPicPr/>
          <p:nvPr/>
        </p:nvPicPr>
        <p:blipFill>
          <a:blip r:embed="rId4" cstate="print"/>
          <a:srcRect/>
          <a:stretch>
            <a:fillRect/>
          </a:stretch>
        </p:blipFill>
        <p:spPr bwMode="auto">
          <a:xfrm>
            <a:off x="2643208" y="152437"/>
            <a:ext cx="1584325" cy="519157"/>
          </a:xfrm>
          <a:prstGeom prst="rect">
            <a:avLst/>
          </a:prstGeom>
          <a:noFill/>
          <a:ln w="9525">
            <a:noFill/>
            <a:miter lim="800000"/>
            <a:headEnd/>
            <a:tailEnd/>
          </a:ln>
        </p:spPr>
      </p:pic>
      <p:pic>
        <p:nvPicPr>
          <p:cNvPr id="7" name="Picture 6" descr="Z:\05 Marketing and PR\05-03 Logo, Corporate Identity\05-03_TVTC_Logo_20090609.bmp"/>
          <p:cNvPicPr/>
          <p:nvPr/>
        </p:nvPicPr>
        <p:blipFill>
          <a:blip r:embed="rId5" cstate="print"/>
          <a:srcRect/>
          <a:stretch>
            <a:fillRect/>
          </a:stretch>
        </p:blipFill>
        <p:spPr bwMode="auto">
          <a:xfrm>
            <a:off x="4372313" y="169346"/>
            <a:ext cx="859790" cy="592019"/>
          </a:xfrm>
          <a:prstGeom prst="rect">
            <a:avLst/>
          </a:prstGeom>
          <a:noFill/>
          <a:ln w="9525">
            <a:noFill/>
            <a:miter lim="800000"/>
            <a:headEnd/>
            <a:tailEnd/>
          </a:ln>
        </p:spPr>
      </p:pic>
      <p:sp>
        <p:nvSpPr>
          <p:cNvPr id="9" name="Footer Placeholder 8"/>
          <p:cNvSpPr>
            <a:spLocks noGrp="1"/>
          </p:cNvSpPr>
          <p:nvPr>
            <p:ph type="ftr" sz="quarter" idx="11"/>
          </p:nvPr>
        </p:nvSpPr>
        <p:spPr/>
        <p:txBody>
          <a:bodyPr/>
          <a:lstStyle/>
          <a:p>
            <a:r>
              <a:rPr lang="en-US" smtClean="0"/>
              <a:t>Data Communications and Network</a:t>
            </a:r>
            <a:endParaRPr lang="en-US"/>
          </a:p>
        </p:txBody>
      </p:sp>
      <p:sp>
        <p:nvSpPr>
          <p:cNvPr id="8" name="Rectangle 2"/>
          <p:cNvSpPr>
            <a:spLocks noChangeArrowheads="1"/>
          </p:cNvSpPr>
          <p:nvPr/>
        </p:nvSpPr>
        <p:spPr bwMode="auto">
          <a:xfrm>
            <a:off x="0" y="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9"/>
          <p:cNvSpPr/>
          <p:nvPr/>
        </p:nvSpPr>
        <p:spPr>
          <a:xfrm>
            <a:off x="953938" y="2057400"/>
            <a:ext cx="7504261" cy="1754326"/>
          </a:xfrm>
          <a:prstGeom prst="rect">
            <a:avLst/>
          </a:prstGeom>
        </p:spPr>
        <p:txBody>
          <a:bodyPr wrap="square">
            <a:spAutoFit/>
          </a:bodyPr>
          <a:lstStyle/>
          <a:p>
            <a:pPr algn="just"/>
            <a:r>
              <a:rPr lang="en-US" dirty="0"/>
              <a:t>Circuit switching is widely used in telephone systems, due to continuous nature featuring the voice communication. This constant behavior of the communication is a determining factor for the employment of this technique, since the use of circuit-switched data transmissions that are characterized by bursts or long periods of inactivity results in wasted capacity of the environment.</a:t>
            </a:r>
          </a:p>
        </p:txBody>
      </p:sp>
      <p:pic>
        <p:nvPicPr>
          <p:cNvPr id="12" name="Picture 11" descr="http://t0.gstatic.com/images?q=tbn:ANd9GcTms9ZhswHcyqY0vDxN0fFOAYCxMFdzdiauCOrQFs6GubDfRq8s"/>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3128993" y="3811726"/>
            <a:ext cx="3346430" cy="2286000"/>
          </a:xfrm>
          <a:prstGeom prst="rect">
            <a:avLst/>
          </a:prstGeom>
          <a:noFill/>
          <a:ln>
            <a:noFill/>
          </a:ln>
        </p:spPr>
      </p:pic>
    </p:spTree>
    <p:extLst>
      <p:ext uri="{BB962C8B-B14F-4D97-AF65-F5344CB8AC3E}">
        <p14:creationId xmlns="" xmlns:p14="http://schemas.microsoft.com/office/powerpoint/2010/main" val="31213280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563</TotalTime>
  <Words>1554</Words>
  <Application>Microsoft Office PowerPoint</Application>
  <PresentationFormat>On-screen Show (4:3)</PresentationFormat>
  <Paragraphs>124</Paragraphs>
  <Slides>20</Slides>
  <Notes>19</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Data Communications and Networks</vt:lpstr>
      <vt:lpstr>Agenda</vt:lpstr>
      <vt:lpstr>Objective</vt:lpstr>
      <vt:lpstr>Pre-assessment</vt:lpstr>
      <vt:lpstr>Network Technologies</vt:lpstr>
      <vt:lpstr>Circuit Switching</vt:lpstr>
      <vt:lpstr>Circuit Switching – How it works</vt:lpstr>
      <vt:lpstr>Circuit Switching – Switching</vt:lpstr>
      <vt:lpstr>Circuit Switching – Application</vt:lpstr>
      <vt:lpstr>Packet Switching</vt:lpstr>
      <vt:lpstr>Packet Switching</vt:lpstr>
      <vt:lpstr>Packet Switching – X.25</vt:lpstr>
      <vt:lpstr>Packet Switching – X.25</vt:lpstr>
      <vt:lpstr>Packet Switching – X.25</vt:lpstr>
      <vt:lpstr>Packet Switching – Frame Relay</vt:lpstr>
      <vt:lpstr>Packet Switching – Frame Relay</vt:lpstr>
      <vt:lpstr>Packet Switching – MPLS</vt:lpstr>
      <vt:lpstr>Packet Switching – MPLS</vt:lpstr>
      <vt:lpstr>Summary</vt:lpstr>
      <vt:lpstr>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Communications and Networks</dc:title>
  <dc:creator>internet</dc:creator>
  <cp:lastModifiedBy>User</cp:lastModifiedBy>
  <cp:revision>62</cp:revision>
  <dcterms:created xsi:type="dcterms:W3CDTF">2011-02-13T18:48:44Z</dcterms:created>
  <dcterms:modified xsi:type="dcterms:W3CDTF">2011-10-03T06:07:33Z</dcterms:modified>
</cp:coreProperties>
</file>