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8" r:id="rId3"/>
    <p:sldId id="259" r:id="rId4"/>
    <p:sldId id="277" r:id="rId5"/>
    <p:sldId id="278" r:id="rId6"/>
    <p:sldId id="280" r:id="rId7"/>
    <p:sldId id="281" r:id="rId8"/>
    <p:sldId id="282" r:id="rId9"/>
    <p:sldId id="283" r:id="rId10"/>
    <p:sldId id="284" r:id="rId11"/>
    <p:sldId id="285" r:id="rId12"/>
    <p:sldId id="286" r:id="rId13"/>
    <p:sldId id="279" r:id="rId14"/>
    <p:sldId id="27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54" autoAdjust="0"/>
    <p:restoredTop sz="94660"/>
  </p:normalViewPr>
  <p:slideViewPr>
    <p:cSldViewPr>
      <p:cViewPr varScale="1">
        <p:scale>
          <a:sx n="116" d="100"/>
          <a:sy n="116" d="100"/>
        </p:scale>
        <p:origin x="-149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FE1961-D35E-422F-B7C4-61C1FDAE885C}" type="datetimeFigureOut">
              <a:rPr lang="en-US" smtClean="0"/>
              <a:t>2/20/2011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2DCFF0-F180-406B-B867-47C8CC30DD78}" type="slidenum">
              <a:rPr lang="en-US" smtClean="0"/>
              <a:t>‹#›</a:t>
            </a:fld>
            <a:endParaRPr lang="en-US"/>
          </a:p>
        </p:txBody>
      </p:sp>
    </p:spTree>
    <p:extLst>
      <p:ext uri="{BB962C8B-B14F-4D97-AF65-F5344CB8AC3E}">
        <p14:creationId xmlns:p14="http://schemas.microsoft.com/office/powerpoint/2010/main" val="2261084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2DCFF0-F180-406B-B867-47C8CC30DD78}" type="slidenum">
              <a:rPr lang="en-US" smtClean="0"/>
              <a:t>2</a:t>
            </a:fld>
            <a:endParaRPr lang="en-US"/>
          </a:p>
        </p:txBody>
      </p:sp>
    </p:spTree>
    <p:extLst>
      <p:ext uri="{BB962C8B-B14F-4D97-AF65-F5344CB8AC3E}">
        <p14:creationId xmlns:p14="http://schemas.microsoft.com/office/powerpoint/2010/main" val="36722953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2DCFF0-F180-406B-B867-47C8CC30DD78}" type="slidenum">
              <a:rPr lang="en-US" smtClean="0"/>
              <a:t>11</a:t>
            </a:fld>
            <a:endParaRPr lang="en-US"/>
          </a:p>
        </p:txBody>
      </p:sp>
    </p:spTree>
    <p:extLst>
      <p:ext uri="{BB962C8B-B14F-4D97-AF65-F5344CB8AC3E}">
        <p14:creationId xmlns:p14="http://schemas.microsoft.com/office/powerpoint/2010/main" val="36722953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2DCFF0-F180-406B-B867-47C8CC30DD78}" type="slidenum">
              <a:rPr lang="en-US" smtClean="0"/>
              <a:t>12</a:t>
            </a:fld>
            <a:endParaRPr lang="en-US"/>
          </a:p>
        </p:txBody>
      </p:sp>
    </p:spTree>
    <p:extLst>
      <p:ext uri="{BB962C8B-B14F-4D97-AF65-F5344CB8AC3E}">
        <p14:creationId xmlns:p14="http://schemas.microsoft.com/office/powerpoint/2010/main" val="36722953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2DCFF0-F180-406B-B867-47C8CC30DD78}" type="slidenum">
              <a:rPr lang="en-US" smtClean="0"/>
              <a:t>13</a:t>
            </a:fld>
            <a:endParaRPr lang="en-US"/>
          </a:p>
        </p:txBody>
      </p:sp>
    </p:spTree>
    <p:extLst>
      <p:ext uri="{BB962C8B-B14F-4D97-AF65-F5344CB8AC3E}">
        <p14:creationId xmlns:p14="http://schemas.microsoft.com/office/powerpoint/2010/main" val="36722953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2DCFF0-F180-406B-B867-47C8CC30DD78}" type="slidenum">
              <a:rPr lang="en-US" smtClean="0"/>
              <a:t>14</a:t>
            </a:fld>
            <a:endParaRPr lang="en-US"/>
          </a:p>
        </p:txBody>
      </p:sp>
    </p:spTree>
    <p:extLst>
      <p:ext uri="{BB962C8B-B14F-4D97-AF65-F5344CB8AC3E}">
        <p14:creationId xmlns:p14="http://schemas.microsoft.com/office/powerpoint/2010/main" val="3672295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2DCFF0-F180-406B-B867-47C8CC30DD78}" type="slidenum">
              <a:rPr lang="en-US" smtClean="0"/>
              <a:t>3</a:t>
            </a:fld>
            <a:endParaRPr lang="en-US"/>
          </a:p>
        </p:txBody>
      </p:sp>
    </p:spTree>
    <p:extLst>
      <p:ext uri="{BB962C8B-B14F-4D97-AF65-F5344CB8AC3E}">
        <p14:creationId xmlns:p14="http://schemas.microsoft.com/office/powerpoint/2010/main" val="3672295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2DCFF0-F180-406B-B867-47C8CC30DD78}" type="slidenum">
              <a:rPr lang="en-US" smtClean="0"/>
              <a:t>4</a:t>
            </a:fld>
            <a:endParaRPr lang="en-US"/>
          </a:p>
        </p:txBody>
      </p:sp>
    </p:spTree>
    <p:extLst>
      <p:ext uri="{BB962C8B-B14F-4D97-AF65-F5344CB8AC3E}">
        <p14:creationId xmlns:p14="http://schemas.microsoft.com/office/powerpoint/2010/main" val="3672295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2DCFF0-F180-406B-B867-47C8CC30DD78}" type="slidenum">
              <a:rPr lang="en-US" smtClean="0"/>
              <a:t>5</a:t>
            </a:fld>
            <a:endParaRPr lang="en-US"/>
          </a:p>
        </p:txBody>
      </p:sp>
    </p:spTree>
    <p:extLst>
      <p:ext uri="{BB962C8B-B14F-4D97-AF65-F5344CB8AC3E}">
        <p14:creationId xmlns:p14="http://schemas.microsoft.com/office/powerpoint/2010/main" val="3672295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2DCFF0-F180-406B-B867-47C8CC30DD78}" type="slidenum">
              <a:rPr lang="en-US" smtClean="0"/>
              <a:t>6</a:t>
            </a:fld>
            <a:endParaRPr lang="en-US"/>
          </a:p>
        </p:txBody>
      </p:sp>
    </p:spTree>
    <p:extLst>
      <p:ext uri="{BB962C8B-B14F-4D97-AF65-F5344CB8AC3E}">
        <p14:creationId xmlns:p14="http://schemas.microsoft.com/office/powerpoint/2010/main" val="3672295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2DCFF0-F180-406B-B867-47C8CC30DD78}" type="slidenum">
              <a:rPr lang="en-US" smtClean="0"/>
              <a:t>7</a:t>
            </a:fld>
            <a:endParaRPr lang="en-US"/>
          </a:p>
        </p:txBody>
      </p:sp>
    </p:spTree>
    <p:extLst>
      <p:ext uri="{BB962C8B-B14F-4D97-AF65-F5344CB8AC3E}">
        <p14:creationId xmlns:p14="http://schemas.microsoft.com/office/powerpoint/2010/main" val="36722953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2DCFF0-F180-406B-B867-47C8CC30DD78}" type="slidenum">
              <a:rPr lang="en-US" smtClean="0"/>
              <a:t>8</a:t>
            </a:fld>
            <a:endParaRPr lang="en-US"/>
          </a:p>
        </p:txBody>
      </p:sp>
    </p:spTree>
    <p:extLst>
      <p:ext uri="{BB962C8B-B14F-4D97-AF65-F5344CB8AC3E}">
        <p14:creationId xmlns:p14="http://schemas.microsoft.com/office/powerpoint/2010/main" val="36722953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2DCFF0-F180-406B-B867-47C8CC30DD78}" type="slidenum">
              <a:rPr lang="en-US" smtClean="0"/>
              <a:t>9</a:t>
            </a:fld>
            <a:endParaRPr lang="en-US"/>
          </a:p>
        </p:txBody>
      </p:sp>
    </p:spTree>
    <p:extLst>
      <p:ext uri="{BB962C8B-B14F-4D97-AF65-F5344CB8AC3E}">
        <p14:creationId xmlns:p14="http://schemas.microsoft.com/office/powerpoint/2010/main" val="36722953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2DCFF0-F180-406B-B867-47C8CC30DD78}" type="slidenum">
              <a:rPr lang="en-US" smtClean="0"/>
              <a:t>10</a:t>
            </a:fld>
            <a:endParaRPr lang="en-US"/>
          </a:p>
        </p:txBody>
      </p:sp>
    </p:spTree>
    <p:extLst>
      <p:ext uri="{BB962C8B-B14F-4D97-AF65-F5344CB8AC3E}">
        <p14:creationId xmlns:p14="http://schemas.microsoft.com/office/powerpoint/2010/main" val="3672295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CD798B-56DD-4770-AB18-A6D5691B604F}" type="datetime1">
              <a:rPr lang="en-US" smtClean="0"/>
              <a:t>2/20/2011</a:t>
            </a:fld>
            <a:endParaRPr lang="en-US"/>
          </a:p>
        </p:txBody>
      </p:sp>
      <p:sp>
        <p:nvSpPr>
          <p:cNvPr id="5" name="Footer Placeholder 4"/>
          <p:cNvSpPr>
            <a:spLocks noGrp="1"/>
          </p:cNvSpPr>
          <p:nvPr>
            <p:ph type="ftr" sz="quarter" idx="11"/>
          </p:nvPr>
        </p:nvSpPr>
        <p:spPr/>
        <p:txBody>
          <a:bodyPr/>
          <a:lstStyle/>
          <a:p>
            <a:r>
              <a:rPr lang="en-US" smtClean="0"/>
              <a:t>Data Communications and Network</a:t>
            </a:r>
            <a:endParaRPr lang="en-US"/>
          </a:p>
        </p:txBody>
      </p:sp>
      <p:sp>
        <p:nvSpPr>
          <p:cNvPr id="6" name="Slide Number Placeholder 5"/>
          <p:cNvSpPr>
            <a:spLocks noGrp="1"/>
          </p:cNvSpPr>
          <p:nvPr>
            <p:ph type="sldNum" sz="quarter" idx="12"/>
          </p:nvPr>
        </p:nvSpPr>
        <p:spPr/>
        <p:txBody>
          <a:bodyPr/>
          <a:lstStyle/>
          <a:p>
            <a:fld id="{6F3AD997-40A5-4905-B10E-124E596A99DF}" type="slidenum">
              <a:rPr lang="en-US" smtClean="0"/>
              <a:t>‹#›</a:t>
            </a:fld>
            <a:endParaRPr lang="en-US"/>
          </a:p>
        </p:txBody>
      </p:sp>
    </p:spTree>
    <p:extLst>
      <p:ext uri="{BB962C8B-B14F-4D97-AF65-F5344CB8AC3E}">
        <p14:creationId xmlns:p14="http://schemas.microsoft.com/office/powerpoint/2010/main" val="3768286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90283A-4DB2-4D47-ABBA-0A073FA8236C}" type="datetime1">
              <a:rPr lang="en-US" smtClean="0"/>
              <a:t>2/20/2011</a:t>
            </a:fld>
            <a:endParaRPr lang="en-US"/>
          </a:p>
        </p:txBody>
      </p:sp>
      <p:sp>
        <p:nvSpPr>
          <p:cNvPr id="5" name="Footer Placeholder 4"/>
          <p:cNvSpPr>
            <a:spLocks noGrp="1"/>
          </p:cNvSpPr>
          <p:nvPr>
            <p:ph type="ftr" sz="quarter" idx="11"/>
          </p:nvPr>
        </p:nvSpPr>
        <p:spPr/>
        <p:txBody>
          <a:bodyPr/>
          <a:lstStyle/>
          <a:p>
            <a:r>
              <a:rPr lang="en-US" smtClean="0"/>
              <a:t>Data Communications and Network</a:t>
            </a:r>
            <a:endParaRPr lang="en-US"/>
          </a:p>
        </p:txBody>
      </p:sp>
      <p:sp>
        <p:nvSpPr>
          <p:cNvPr id="6" name="Slide Number Placeholder 5"/>
          <p:cNvSpPr>
            <a:spLocks noGrp="1"/>
          </p:cNvSpPr>
          <p:nvPr>
            <p:ph type="sldNum" sz="quarter" idx="12"/>
          </p:nvPr>
        </p:nvSpPr>
        <p:spPr/>
        <p:txBody>
          <a:bodyPr/>
          <a:lstStyle/>
          <a:p>
            <a:fld id="{6F3AD997-40A5-4905-B10E-124E596A99DF}" type="slidenum">
              <a:rPr lang="en-US" smtClean="0"/>
              <a:t>‹#›</a:t>
            </a:fld>
            <a:endParaRPr lang="en-US"/>
          </a:p>
        </p:txBody>
      </p:sp>
    </p:spTree>
    <p:extLst>
      <p:ext uri="{BB962C8B-B14F-4D97-AF65-F5344CB8AC3E}">
        <p14:creationId xmlns:p14="http://schemas.microsoft.com/office/powerpoint/2010/main" val="3986350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E403B6-5C02-448A-B9F2-9903B0C8E29F}" type="datetime1">
              <a:rPr lang="en-US" smtClean="0"/>
              <a:t>2/20/2011</a:t>
            </a:fld>
            <a:endParaRPr lang="en-US"/>
          </a:p>
        </p:txBody>
      </p:sp>
      <p:sp>
        <p:nvSpPr>
          <p:cNvPr id="5" name="Footer Placeholder 4"/>
          <p:cNvSpPr>
            <a:spLocks noGrp="1"/>
          </p:cNvSpPr>
          <p:nvPr>
            <p:ph type="ftr" sz="quarter" idx="11"/>
          </p:nvPr>
        </p:nvSpPr>
        <p:spPr/>
        <p:txBody>
          <a:bodyPr/>
          <a:lstStyle/>
          <a:p>
            <a:r>
              <a:rPr lang="en-US" smtClean="0"/>
              <a:t>Data Communications and Network</a:t>
            </a:r>
            <a:endParaRPr lang="en-US"/>
          </a:p>
        </p:txBody>
      </p:sp>
      <p:sp>
        <p:nvSpPr>
          <p:cNvPr id="6" name="Slide Number Placeholder 5"/>
          <p:cNvSpPr>
            <a:spLocks noGrp="1"/>
          </p:cNvSpPr>
          <p:nvPr>
            <p:ph type="sldNum" sz="quarter" idx="12"/>
          </p:nvPr>
        </p:nvSpPr>
        <p:spPr/>
        <p:txBody>
          <a:bodyPr/>
          <a:lstStyle/>
          <a:p>
            <a:fld id="{6F3AD997-40A5-4905-B10E-124E596A99DF}" type="slidenum">
              <a:rPr lang="en-US" smtClean="0"/>
              <a:t>‹#›</a:t>
            </a:fld>
            <a:endParaRPr lang="en-US"/>
          </a:p>
        </p:txBody>
      </p:sp>
    </p:spTree>
    <p:extLst>
      <p:ext uri="{BB962C8B-B14F-4D97-AF65-F5344CB8AC3E}">
        <p14:creationId xmlns:p14="http://schemas.microsoft.com/office/powerpoint/2010/main" val="4288303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BC1A53-3E81-4152-9609-6621CC28A38C}" type="datetime1">
              <a:rPr lang="en-US" smtClean="0"/>
              <a:t>2/20/2011</a:t>
            </a:fld>
            <a:endParaRPr lang="en-US"/>
          </a:p>
        </p:txBody>
      </p:sp>
      <p:sp>
        <p:nvSpPr>
          <p:cNvPr id="5" name="Footer Placeholder 4"/>
          <p:cNvSpPr>
            <a:spLocks noGrp="1"/>
          </p:cNvSpPr>
          <p:nvPr>
            <p:ph type="ftr" sz="quarter" idx="11"/>
          </p:nvPr>
        </p:nvSpPr>
        <p:spPr/>
        <p:txBody>
          <a:bodyPr/>
          <a:lstStyle/>
          <a:p>
            <a:r>
              <a:rPr lang="en-US" smtClean="0"/>
              <a:t>Data Communications and Network</a:t>
            </a:r>
            <a:endParaRPr lang="en-US"/>
          </a:p>
        </p:txBody>
      </p:sp>
      <p:sp>
        <p:nvSpPr>
          <p:cNvPr id="6" name="Slide Number Placeholder 5"/>
          <p:cNvSpPr>
            <a:spLocks noGrp="1"/>
          </p:cNvSpPr>
          <p:nvPr>
            <p:ph type="sldNum" sz="quarter" idx="12"/>
          </p:nvPr>
        </p:nvSpPr>
        <p:spPr/>
        <p:txBody>
          <a:bodyPr/>
          <a:lstStyle/>
          <a:p>
            <a:fld id="{6F3AD997-40A5-4905-B10E-124E596A99DF}" type="slidenum">
              <a:rPr lang="en-US" smtClean="0"/>
              <a:t>‹#›</a:t>
            </a:fld>
            <a:endParaRPr lang="en-US"/>
          </a:p>
        </p:txBody>
      </p:sp>
    </p:spTree>
    <p:extLst>
      <p:ext uri="{BB962C8B-B14F-4D97-AF65-F5344CB8AC3E}">
        <p14:creationId xmlns:p14="http://schemas.microsoft.com/office/powerpoint/2010/main" val="2659261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87E57D-EC23-4EC6-B196-A2CBDAE90AFF}" type="datetime1">
              <a:rPr lang="en-US" smtClean="0"/>
              <a:t>2/20/2011</a:t>
            </a:fld>
            <a:endParaRPr lang="en-US"/>
          </a:p>
        </p:txBody>
      </p:sp>
      <p:sp>
        <p:nvSpPr>
          <p:cNvPr id="5" name="Footer Placeholder 4"/>
          <p:cNvSpPr>
            <a:spLocks noGrp="1"/>
          </p:cNvSpPr>
          <p:nvPr>
            <p:ph type="ftr" sz="quarter" idx="11"/>
          </p:nvPr>
        </p:nvSpPr>
        <p:spPr/>
        <p:txBody>
          <a:bodyPr/>
          <a:lstStyle/>
          <a:p>
            <a:r>
              <a:rPr lang="en-US" smtClean="0"/>
              <a:t>Data Communications and Network</a:t>
            </a:r>
            <a:endParaRPr lang="en-US"/>
          </a:p>
        </p:txBody>
      </p:sp>
      <p:sp>
        <p:nvSpPr>
          <p:cNvPr id="6" name="Slide Number Placeholder 5"/>
          <p:cNvSpPr>
            <a:spLocks noGrp="1"/>
          </p:cNvSpPr>
          <p:nvPr>
            <p:ph type="sldNum" sz="quarter" idx="12"/>
          </p:nvPr>
        </p:nvSpPr>
        <p:spPr/>
        <p:txBody>
          <a:bodyPr/>
          <a:lstStyle/>
          <a:p>
            <a:fld id="{6F3AD997-40A5-4905-B10E-124E596A99DF}" type="slidenum">
              <a:rPr lang="en-US" smtClean="0"/>
              <a:t>‹#›</a:t>
            </a:fld>
            <a:endParaRPr lang="en-US"/>
          </a:p>
        </p:txBody>
      </p:sp>
    </p:spTree>
    <p:extLst>
      <p:ext uri="{BB962C8B-B14F-4D97-AF65-F5344CB8AC3E}">
        <p14:creationId xmlns:p14="http://schemas.microsoft.com/office/powerpoint/2010/main" val="3218735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9B709F-4085-4E93-A891-80BA707BEE46}" type="datetime1">
              <a:rPr lang="en-US" smtClean="0"/>
              <a:t>2/20/2011</a:t>
            </a:fld>
            <a:endParaRPr lang="en-US"/>
          </a:p>
        </p:txBody>
      </p:sp>
      <p:sp>
        <p:nvSpPr>
          <p:cNvPr id="6" name="Footer Placeholder 5"/>
          <p:cNvSpPr>
            <a:spLocks noGrp="1"/>
          </p:cNvSpPr>
          <p:nvPr>
            <p:ph type="ftr" sz="quarter" idx="11"/>
          </p:nvPr>
        </p:nvSpPr>
        <p:spPr/>
        <p:txBody>
          <a:bodyPr/>
          <a:lstStyle/>
          <a:p>
            <a:r>
              <a:rPr lang="en-US" smtClean="0"/>
              <a:t>Data Communications and Network</a:t>
            </a:r>
            <a:endParaRPr lang="en-US"/>
          </a:p>
        </p:txBody>
      </p:sp>
      <p:sp>
        <p:nvSpPr>
          <p:cNvPr id="7" name="Slide Number Placeholder 6"/>
          <p:cNvSpPr>
            <a:spLocks noGrp="1"/>
          </p:cNvSpPr>
          <p:nvPr>
            <p:ph type="sldNum" sz="quarter" idx="12"/>
          </p:nvPr>
        </p:nvSpPr>
        <p:spPr/>
        <p:txBody>
          <a:bodyPr/>
          <a:lstStyle/>
          <a:p>
            <a:fld id="{6F3AD997-40A5-4905-B10E-124E596A99DF}" type="slidenum">
              <a:rPr lang="en-US" smtClean="0"/>
              <a:t>‹#›</a:t>
            </a:fld>
            <a:endParaRPr lang="en-US"/>
          </a:p>
        </p:txBody>
      </p:sp>
    </p:spTree>
    <p:extLst>
      <p:ext uri="{BB962C8B-B14F-4D97-AF65-F5344CB8AC3E}">
        <p14:creationId xmlns:p14="http://schemas.microsoft.com/office/powerpoint/2010/main" val="2892902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1A7271-486E-4F59-A11F-F952C07C0DF5}" type="datetime1">
              <a:rPr lang="en-US" smtClean="0"/>
              <a:t>2/20/2011</a:t>
            </a:fld>
            <a:endParaRPr lang="en-US"/>
          </a:p>
        </p:txBody>
      </p:sp>
      <p:sp>
        <p:nvSpPr>
          <p:cNvPr id="8" name="Footer Placeholder 7"/>
          <p:cNvSpPr>
            <a:spLocks noGrp="1"/>
          </p:cNvSpPr>
          <p:nvPr>
            <p:ph type="ftr" sz="quarter" idx="11"/>
          </p:nvPr>
        </p:nvSpPr>
        <p:spPr/>
        <p:txBody>
          <a:bodyPr/>
          <a:lstStyle/>
          <a:p>
            <a:r>
              <a:rPr lang="en-US" smtClean="0"/>
              <a:t>Data Communications and Network</a:t>
            </a:r>
            <a:endParaRPr lang="en-US"/>
          </a:p>
        </p:txBody>
      </p:sp>
      <p:sp>
        <p:nvSpPr>
          <p:cNvPr id="9" name="Slide Number Placeholder 8"/>
          <p:cNvSpPr>
            <a:spLocks noGrp="1"/>
          </p:cNvSpPr>
          <p:nvPr>
            <p:ph type="sldNum" sz="quarter" idx="12"/>
          </p:nvPr>
        </p:nvSpPr>
        <p:spPr/>
        <p:txBody>
          <a:bodyPr/>
          <a:lstStyle/>
          <a:p>
            <a:fld id="{6F3AD997-40A5-4905-B10E-124E596A99DF}" type="slidenum">
              <a:rPr lang="en-US" smtClean="0"/>
              <a:t>‹#›</a:t>
            </a:fld>
            <a:endParaRPr lang="en-US"/>
          </a:p>
        </p:txBody>
      </p:sp>
    </p:spTree>
    <p:extLst>
      <p:ext uri="{BB962C8B-B14F-4D97-AF65-F5344CB8AC3E}">
        <p14:creationId xmlns:p14="http://schemas.microsoft.com/office/powerpoint/2010/main" val="2834937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235D9A-D7AE-4144-A98B-B58E21F62D95}" type="datetime1">
              <a:rPr lang="en-US" smtClean="0"/>
              <a:t>2/20/2011</a:t>
            </a:fld>
            <a:endParaRPr lang="en-US"/>
          </a:p>
        </p:txBody>
      </p:sp>
      <p:sp>
        <p:nvSpPr>
          <p:cNvPr id="4" name="Footer Placeholder 3"/>
          <p:cNvSpPr>
            <a:spLocks noGrp="1"/>
          </p:cNvSpPr>
          <p:nvPr>
            <p:ph type="ftr" sz="quarter" idx="11"/>
          </p:nvPr>
        </p:nvSpPr>
        <p:spPr/>
        <p:txBody>
          <a:bodyPr/>
          <a:lstStyle/>
          <a:p>
            <a:r>
              <a:rPr lang="en-US" smtClean="0"/>
              <a:t>Data Communications and Network</a:t>
            </a:r>
            <a:endParaRPr lang="en-US"/>
          </a:p>
        </p:txBody>
      </p:sp>
      <p:sp>
        <p:nvSpPr>
          <p:cNvPr id="5" name="Slide Number Placeholder 4"/>
          <p:cNvSpPr>
            <a:spLocks noGrp="1"/>
          </p:cNvSpPr>
          <p:nvPr>
            <p:ph type="sldNum" sz="quarter" idx="12"/>
          </p:nvPr>
        </p:nvSpPr>
        <p:spPr/>
        <p:txBody>
          <a:bodyPr/>
          <a:lstStyle/>
          <a:p>
            <a:fld id="{6F3AD997-40A5-4905-B10E-124E596A99DF}" type="slidenum">
              <a:rPr lang="en-US" smtClean="0"/>
              <a:t>‹#›</a:t>
            </a:fld>
            <a:endParaRPr lang="en-US"/>
          </a:p>
        </p:txBody>
      </p:sp>
    </p:spTree>
    <p:extLst>
      <p:ext uri="{BB962C8B-B14F-4D97-AF65-F5344CB8AC3E}">
        <p14:creationId xmlns:p14="http://schemas.microsoft.com/office/powerpoint/2010/main" val="940924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4983BB-70E8-4EF9-BE44-42E6A6BB4274}" type="datetime1">
              <a:rPr lang="en-US" smtClean="0"/>
              <a:t>2/20/2011</a:t>
            </a:fld>
            <a:endParaRPr lang="en-US"/>
          </a:p>
        </p:txBody>
      </p:sp>
      <p:sp>
        <p:nvSpPr>
          <p:cNvPr id="3" name="Footer Placeholder 2"/>
          <p:cNvSpPr>
            <a:spLocks noGrp="1"/>
          </p:cNvSpPr>
          <p:nvPr>
            <p:ph type="ftr" sz="quarter" idx="11"/>
          </p:nvPr>
        </p:nvSpPr>
        <p:spPr/>
        <p:txBody>
          <a:bodyPr/>
          <a:lstStyle/>
          <a:p>
            <a:r>
              <a:rPr lang="en-US" smtClean="0"/>
              <a:t>Data Communications and Network</a:t>
            </a:r>
            <a:endParaRPr lang="en-US"/>
          </a:p>
        </p:txBody>
      </p:sp>
      <p:sp>
        <p:nvSpPr>
          <p:cNvPr id="4" name="Slide Number Placeholder 3"/>
          <p:cNvSpPr>
            <a:spLocks noGrp="1"/>
          </p:cNvSpPr>
          <p:nvPr>
            <p:ph type="sldNum" sz="quarter" idx="12"/>
          </p:nvPr>
        </p:nvSpPr>
        <p:spPr/>
        <p:txBody>
          <a:bodyPr/>
          <a:lstStyle/>
          <a:p>
            <a:fld id="{6F3AD997-40A5-4905-B10E-124E596A99DF}" type="slidenum">
              <a:rPr lang="en-US" smtClean="0"/>
              <a:t>‹#›</a:t>
            </a:fld>
            <a:endParaRPr lang="en-US"/>
          </a:p>
        </p:txBody>
      </p:sp>
    </p:spTree>
    <p:extLst>
      <p:ext uri="{BB962C8B-B14F-4D97-AF65-F5344CB8AC3E}">
        <p14:creationId xmlns:p14="http://schemas.microsoft.com/office/powerpoint/2010/main" val="148730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369C39-1143-4245-8E33-73C194CB5348}" type="datetime1">
              <a:rPr lang="en-US" smtClean="0"/>
              <a:t>2/20/2011</a:t>
            </a:fld>
            <a:endParaRPr lang="en-US"/>
          </a:p>
        </p:txBody>
      </p:sp>
      <p:sp>
        <p:nvSpPr>
          <p:cNvPr id="6" name="Footer Placeholder 5"/>
          <p:cNvSpPr>
            <a:spLocks noGrp="1"/>
          </p:cNvSpPr>
          <p:nvPr>
            <p:ph type="ftr" sz="quarter" idx="11"/>
          </p:nvPr>
        </p:nvSpPr>
        <p:spPr/>
        <p:txBody>
          <a:bodyPr/>
          <a:lstStyle/>
          <a:p>
            <a:r>
              <a:rPr lang="en-US" smtClean="0"/>
              <a:t>Data Communications and Network</a:t>
            </a:r>
            <a:endParaRPr lang="en-US"/>
          </a:p>
        </p:txBody>
      </p:sp>
      <p:sp>
        <p:nvSpPr>
          <p:cNvPr id="7" name="Slide Number Placeholder 6"/>
          <p:cNvSpPr>
            <a:spLocks noGrp="1"/>
          </p:cNvSpPr>
          <p:nvPr>
            <p:ph type="sldNum" sz="quarter" idx="12"/>
          </p:nvPr>
        </p:nvSpPr>
        <p:spPr/>
        <p:txBody>
          <a:bodyPr/>
          <a:lstStyle/>
          <a:p>
            <a:fld id="{6F3AD997-40A5-4905-B10E-124E596A99DF}" type="slidenum">
              <a:rPr lang="en-US" smtClean="0"/>
              <a:t>‹#›</a:t>
            </a:fld>
            <a:endParaRPr lang="en-US"/>
          </a:p>
        </p:txBody>
      </p:sp>
    </p:spTree>
    <p:extLst>
      <p:ext uri="{BB962C8B-B14F-4D97-AF65-F5344CB8AC3E}">
        <p14:creationId xmlns:p14="http://schemas.microsoft.com/office/powerpoint/2010/main" val="1883597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F7470D-3ECD-4EA2-823C-0E961B87836E}" type="datetime1">
              <a:rPr lang="en-US" smtClean="0"/>
              <a:t>2/20/2011</a:t>
            </a:fld>
            <a:endParaRPr lang="en-US"/>
          </a:p>
        </p:txBody>
      </p:sp>
      <p:sp>
        <p:nvSpPr>
          <p:cNvPr id="6" name="Footer Placeholder 5"/>
          <p:cNvSpPr>
            <a:spLocks noGrp="1"/>
          </p:cNvSpPr>
          <p:nvPr>
            <p:ph type="ftr" sz="quarter" idx="11"/>
          </p:nvPr>
        </p:nvSpPr>
        <p:spPr/>
        <p:txBody>
          <a:bodyPr/>
          <a:lstStyle/>
          <a:p>
            <a:r>
              <a:rPr lang="en-US" smtClean="0"/>
              <a:t>Data Communications and Network</a:t>
            </a:r>
            <a:endParaRPr lang="en-US"/>
          </a:p>
        </p:txBody>
      </p:sp>
      <p:sp>
        <p:nvSpPr>
          <p:cNvPr id="7" name="Slide Number Placeholder 6"/>
          <p:cNvSpPr>
            <a:spLocks noGrp="1"/>
          </p:cNvSpPr>
          <p:nvPr>
            <p:ph type="sldNum" sz="quarter" idx="12"/>
          </p:nvPr>
        </p:nvSpPr>
        <p:spPr/>
        <p:txBody>
          <a:bodyPr/>
          <a:lstStyle/>
          <a:p>
            <a:fld id="{6F3AD997-40A5-4905-B10E-124E596A99DF}" type="slidenum">
              <a:rPr lang="en-US" smtClean="0"/>
              <a:t>‹#›</a:t>
            </a:fld>
            <a:endParaRPr lang="en-US"/>
          </a:p>
        </p:txBody>
      </p:sp>
    </p:spTree>
    <p:extLst>
      <p:ext uri="{BB962C8B-B14F-4D97-AF65-F5344CB8AC3E}">
        <p14:creationId xmlns:p14="http://schemas.microsoft.com/office/powerpoint/2010/main" val="810154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0A05E6-203C-45E4-A3F3-7FCC52556307}" type="datetime1">
              <a:rPr lang="en-US" smtClean="0"/>
              <a:t>2/20/2011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Data Communications and Network</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3AD997-40A5-4905-B10E-124E596A99DF}" type="slidenum">
              <a:rPr lang="en-US" smtClean="0"/>
              <a:t>‹#›</a:t>
            </a:fld>
            <a:endParaRPr lang="en-US"/>
          </a:p>
        </p:txBody>
      </p:sp>
    </p:spTree>
    <p:extLst>
      <p:ext uri="{BB962C8B-B14F-4D97-AF65-F5344CB8AC3E}">
        <p14:creationId xmlns:p14="http://schemas.microsoft.com/office/powerpoint/2010/main" val="3685971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gif"/><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Data Communications and Networks</a:t>
            </a:r>
          </a:p>
        </p:txBody>
      </p:sp>
      <p:sp>
        <p:nvSpPr>
          <p:cNvPr id="3" name="Subtitle 2"/>
          <p:cNvSpPr>
            <a:spLocks noGrp="1"/>
          </p:cNvSpPr>
          <p:nvPr>
            <p:ph type="subTitle" idx="1"/>
          </p:nvPr>
        </p:nvSpPr>
        <p:spPr>
          <a:xfrm>
            <a:off x="1371600" y="4953000"/>
            <a:ext cx="6400800" cy="685800"/>
          </a:xfrm>
        </p:spPr>
        <p:txBody>
          <a:bodyPr>
            <a:normAutofit/>
          </a:bodyPr>
          <a:lstStyle/>
          <a:p>
            <a:r>
              <a:rPr lang="en-US" dirty="0" smtClean="0"/>
              <a:t>Chapter </a:t>
            </a:r>
            <a:r>
              <a:rPr lang="en-US" dirty="0" smtClean="0"/>
              <a:t>3 – OSI Model</a:t>
            </a:r>
            <a:endParaRPr lang="en-US" dirty="0"/>
          </a:p>
        </p:txBody>
      </p:sp>
      <p:sp>
        <p:nvSpPr>
          <p:cNvPr id="4" name="Footer Placeholder 3"/>
          <p:cNvSpPr>
            <a:spLocks noGrp="1"/>
          </p:cNvSpPr>
          <p:nvPr>
            <p:ph type="ftr" sz="quarter" idx="11"/>
          </p:nvPr>
        </p:nvSpPr>
        <p:spPr/>
        <p:txBody>
          <a:bodyPr/>
          <a:lstStyle/>
          <a:p>
            <a:r>
              <a:rPr lang="en-US" smtClean="0"/>
              <a:t>Data Communications and Network</a:t>
            </a:r>
            <a:endParaRPr lang="en-US"/>
          </a:p>
        </p:txBody>
      </p:sp>
      <p:sp>
        <p:nvSpPr>
          <p:cNvPr id="5" name="Rectangle 4"/>
          <p:cNvSpPr>
            <a:spLocks noChangeArrowheads="1"/>
          </p:cNvSpPr>
          <p:nvPr/>
        </p:nvSpPr>
        <p:spPr bwMode="auto">
          <a:xfrm>
            <a:off x="2365078" y="169981"/>
            <a:ext cx="6321722" cy="592019"/>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endParaRPr lang="en-US"/>
          </a:p>
        </p:txBody>
      </p:sp>
      <p:pic>
        <p:nvPicPr>
          <p:cNvPr id="6" name="Picture 5" descr="D:\Department ICT\Verschiedenes\giz is  logo\gizlogo-is-de-rgb.gif"/>
          <p:cNvPicPr/>
          <p:nvPr/>
        </p:nvPicPr>
        <p:blipFill>
          <a:blip r:embed="rId2"/>
          <a:srcRect/>
          <a:stretch>
            <a:fillRect/>
          </a:stretch>
        </p:blipFill>
        <p:spPr bwMode="auto">
          <a:xfrm>
            <a:off x="457200" y="109497"/>
            <a:ext cx="2186643" cy="640596"/>
          </a:xfrm>
          <a:prstGeom prst="rect">
            <a:avLst/>
          </a:prstGeom>
          <a:noFill/>
          <a:ln w="9525">
            <a:noFill/>
            <a:miter lim="800000"/>
            <a:headEnd/>
            <a:tailEnd/>
          </a:ln>
        </p:spPr>
      </p:pic>
      <p:pic>
        <p:nvPicPr>
          <p:cNvPr id="7" name="Picture 6" descr="college20090617"/>
          <p:cNvPicPr/>
          <p:nvPr/>
        </p:nvPicPr>
        <p:blipFill>
          <a:blip r:embed="rId3"/>
          <a:srcRect/>
          <a:stretch>
            <a:fillRect/>
          </a:stretch>
        </p:blipFill>
        <p:spPr bwMode="auto">
          <a:xfrm>
            <a:off x="2643208" y="152437"/>
            <a:ext cx="1584325" cy="519157"/>
          </a:xfrm>
          <a:prstGeom prst="rect">
            <a:avLst/>
          </a:prstGeom>
          <a:noFill/>
          <a:ln w="9525">
            <a:noFill/>
            <a:miter lim="800000"/>
            <a:headEnd/>
            <a:tailEnd/>
          </a:ln>
        </p:spPr>
      </p:pic>
      <p:pic>
        <p:nvPicPr>
          <p:cNvPr id="8" name="Picture 7" descr="Z:\05 Marketing and PR\05-03 Logo, Corporate Identity\05-03_TVTC_Logo_20090609.bmp"/>
          <p:cNvPicPr/>
          <p:nvPr/>
        </p:nvPicPr>
        <p:blipFill>
          <a:blip r:embed="rId4"/>
          <a:srcRect/>
          <a:stretch>
            <a:fillRect/>
          </a:stretch>
        </p:blipFill>
        <p:spPr bwMode="auto">
          <a:xfrm>
            <a:off x="4372313" y="169346"/>
            <a:ext cx="859790" cy="592019"/>
          </a:xfrm>
          <a:prstGeom prst="rect">
            <a:avLst/>
          </a:prstGeom>
          <a:noFill/>
          <a:ln w="9525">
            <a:noFill/>
            <a:miter lim="800000"/>
            <a:headEnd/>
            <a:tailEnd/>
          </a:ln>
        </p:spPr>
      </p:pic>
    </p:spTree>
    <p:extLst>
      <p:ext uri="{BB962C8B-B14F-4D97-AF65-F5344CB8AC3E}">
        <p14:creationId xmlns:p14="http://schemas.microsoft.com/office/powerpoint/2010/main" val="14628355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365078" y="169981"/>
            <a:ext cx="6321722" cy="592019"/>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endParaRPr lang="en-US"/>
          </a:p>
        </p:txBody>
      </p:sp>
      <p:sp>
        <p:nvSpPr>
          <p:cNvPr id="2" name="Title 1"/>
          <p:cNvSpPr>
            <a:spLocks noGrp="1"/>
          </p:cNvSpPr>
          <p:nvPr>
            <p:ph type="title"/>
          </p:nvPr>
        </p:nvSpPr>
        <p:spPr>
          <a:xfrm>
            <a:off x="457200" y="914400"/>
            <a:ext cx="8229600" cy="1143000"/>
          </a:xfrm>
        </p:spPr>
        <p:txBody>
          <a:bodyPr/>
          <a:lstStyle/>
          <a:p>
            <a:r>
              <a:rPr lang="en-US" dirty="0" smtClean="0"/>
              <a:t>The OSI Model – Session Layer</a:t>
            </a:r>
            <a:endParaRPr lang="en-US" dirty="0"/>
          </a:p>
        </p:txBody>
      </p:sp>
      <p:pic>
        <p:nvPicPr>
          <p:cNvPr id="4" name="Picture 3" descr="D:\Department ICT\Verschiedenes\giz is  logo\gizlogo-is-de-rgb.gif"/>
          <p:cNvPicPr/>
          <p:nvPr/>
        </p:nvPicPr>
        <p:blipFill>
          <a:blip r:embed="rId3"/>
          <a:srcRect/>
          <a:stretch>
            <a:fillRect/>
          </a:stretch>
        </p:blipFill>
        <p:spPr bwMode="auto">
          <a:xfrm>
            <a:off x="457200" y="109497"/>
            <a:ext cx="2186643" cy="640596"/>
          </a:xfrm>
          <a:prstGeom prst="rect">
            <a:avLst/>
          </a:prstGeom>
          <a:noFill/>
          <a:ln w="9525">
            <a:noFill/>
            <a:miter lim="800000"/>
            <a:headEnd/>
            <a:tailEnd/>
          </a:ln>
        </p:spPr>
      </p:pic>
      <p:pic>
        <p:nvPicPr>
          <p:cNvPr id="5" name="Picture 4" descr="college20090617"/>
          <p:cNvPicPr/>
          <p:nvPr/>
        </p:nvPicPr>
        <p:blipFill>
          <a:blip r:embed="rId4"/>
          <a:srcRect/>
          <a:stretch>
            <a:fillRect/>
          </a:stretch>
        </p:blipFill>
        <p:spPr bwMode="auto">
          <a:xfrm>
            <a:off x="2643208" y="152437"/>
            <a:ext cx="1584325" cy="519157"/>
          </a:xfrm>
          <a:prstGeom prst="rect">
            <a:avLst/>
          </a:prstGeom>
          <a:noFill/>
          <a:ln w="9525">
            <a:noFill/>
            <a:miter lim="800000"/>
            <a:headEnd/>
            <a:tailEnd/>
          </a:ln>
        </p:spPr>
      </p:pic>
      <p:pic>
        <p:nvPicPr>
          <p:cNvPr id="7" name="Picture 6" descr="Z:\05 Marketing and PR\05-03 Logo, Corporate Identity\05-03_TVTC_Logo_20090609.bmp"/>
          <p:cNvPicPr/>
          <p:nvPr/>
        </p:nvPicPr>
        <p:blipFill>
          <a:blip r:embed="rId5"/>
          <a:srcRect/>
          <a:stretch>
            <a:fillRect/>
          </a:stretch>
        </p:blipFill>
        <p:spPr bwMode="auto">
          <a:xfrm>
            <a:off x="4372313" y="169346"/>
            <a:ext cx="859790" cy="592019"/>
          </a:xfrm>
          <a:prstGeom prst="rect">
            <a:avLst/>
          </a:prstGeom>
          <a:noFill/>
          <a:ln w="9525">
            <a:noFill/>
            <a:miter lim="800000"/>
            <a:headEnd/>
            <a:tailEnd/>
          </a:ln>
        </p:spPr>
      </p:pic>
      <p:sp>
        <p:nvSpPr>
          <p:cNvPr id="9" name="Footer Placeholder 8"/>
          <p:cNvSpPr>
            <a:spLocks noGrp="1"/>
          </p:cNvSpPr>
          <p:nvPr>
            <p:ph type="ftr" sz="quarter" idx="11"/>
          </p:nvPr>
        </p:nvSpPr>
        <p:spPr/>
        <p:txBody>
          <a:bodyPr/>
          <a:lstStyle/>
          <a:p>
            <a:r>
              <a:rPr lang="en-US" smtClean="0"/>
              <a:t>Data Communications and Network</a:t>
            </a:r>
            <a:endParaRPr lang="en-US"/>
          </a:p>
        </p:txBody>
      </p:sp>
      <p:sp>
        <p:nvSpPr>
          <p:cNvPr id="3" name="Rectangle 2"/>
          <p:cNvSpPr/>
          <p:nvPr/>
        </p:nvSpPr>
        <p:spPr>
          <a:xfrm>
            <a:off x="838200" y="1979474"/>
            <a:ext cx="7620000" cy="1477328"/>
          </a:xfrm>
          <a:prstGeom prst="rect">
            <a:avLst/>
          </a:prstGeom>
        </p:spPr>
        <p:txBody>
          <a:bodyPr wrap="square">
            <a:spAutoFit/>
          </a:bodyPr>
          <a:lstStyle/>
          <a:p>
            <a:pPr algn="just"/>
            <a:r>
              <a:rPr lang="en-US" dirty="0"/>
              <a:t>The Session layer allows two applications on different computers to establish a communication session. In this session, these applications will be defined as the transmission of data and put markings on the data being transmitted. If the network fails, the computers restart the transmission of data from the last mark received by the receiving computer</a:t>
            </a:r>
            <a:r>
              <a:rPr lang="en-US" dirty="0" smtClean="0"/>
              <a:t>.</a:t>
            </a:r>
            <a:endParaRPr lang="en-US" dirty="0"/>
          </a:p>
        </p:txBody>
      </p:sp>
      <p:sp>
        <p:nvSpPr>
          <p:cNvPr id="10" name="Rectangle 9"/>
          <p:cNvSpPr/>
          <p:nvPr/>
        </p:nvSpPr>
        <p:spPr>
          <a:xfrm>
            <a:off x="953938" y="3505200"/>
            <a:ext cx="7504261" cy="2031325"/>
          </a:xfrm>
          <a:prstGeom prst="rect">
            <a:avLst/>
          </a:prstGeom>
        </p:spPr>
        <p:txBody>
          <a:bodyPr wrap="square">
            <a:spAutoFit/>
          </a:bodyPr>
          <a:lstStyle/>
          <a:p>
            <a:pPr algn="just"/>
            <a:r>
              <a:rPr lang="en-US" dirty="0"/>
              <a:t>The Session Layer is commonly implemented explicitly in application environments that use remote procedure </a:t>
            </a:r>
            <a:r>
              <a:rPr lang="en-US" dirty="0" smtClean="0"/>
              <a:t>calls:</a:t>
            </a:r>
            <a:endParaRPr lang="en-US" dirty="0"/>
          </a:p>
          <a:p>
            <a:pPr marL="285750" lvl="0" indent="-285750" algn="just">
              <a:buFont typeface="Arial" pitchFamily="34" charset="0"/>
              <a:buChar char="•"/>
            </a:pPr>
            <a:r>
              <a:rPr lang="en-US" dirty="0"/>
              <a:t>Provides services such as periodic control points from which communication can be restored in case of failure on the </a:t>
            </a:r>
            <a:r>
              <a:rPr lang="en-US" dirty="0" smtClean="0"/>
              <a:t>network;</a:t>
            </a:r>
            <a:endParaRPr lang="en-US" dirty="0"/>
          </a:p>
          <a:p>
            <a:pPr marL="285750" lvl="0" indent="-285750" algn="just">
              <a:buFont typeface="Arial" pitchFamily="34" charset="0"/>
              <a:buChar char="•"/>
            </a:pPr>
            <a:r>
              <a:rPr lang="en-US" dirty="0"/>
              <a:t>Opens doors for many applications to scale the network usage and make better use of time. For example, a browser when you download multiple images can order them together so that the connection does not stay open. </a:t>
            </a:r>
          </a:p>
        </p:txBody>
      </p:sp>
    </p:spTree>
    <p:extLst>
      <p:ext uri="{BB962C8B-B14F-4D97-AF65-F5344CB8AC3E}">
        <p14:creationId xmlns:p14="http://schemas.microsoft.com/office/powerpoint/2010/main" val="28744509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365078" y="169981"/>
            <a:ext cx="6321722" cy="592019"/>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endParaRPr lang="en-US"/>
          </a:p>
        </p:txBody>
      </p:sp>
      <p:sp>
        <p:nvSpPr>
          <p:cNvPr id="2" name="Title 1"/>
          <p:cNvSpPr>
            <a:spLocks noGrp="1"/>
          </p:cNvSpPr>
          <p:nvPr>
            <p:ph type="title"/>
          </p:nvPr>
        </p:nvSpPr>
        <p:spPr>
          <a:xfrm>
            <a:off x="457200" y="914400"/>
            <a:ext cx="8229600" cy="1143000"/>
          </a:xfrm>
        </p:spPr>
        <p:txBody>
          <a:bodyPr>
            <a:normAutofit fontScale="90000"/>
          </a:bodyPr>
          <a:lstStyle/>
          <a:p>
            <a:r>
              <a:rPr lang="en-US" dirty="0" smtClean="0"/>
              <a:t>The OSI Model – Presentation Layer</a:t>
            </a:r>
            <a:endParaRPr lang="en-US" dirty="0"/>
          </a:p>
        </p:txBody>
      </p:sp>
      <p:pic>
        <p:nvPicPr>
          <p:cNvPr id="4" name="Picture 3" descr="D:\Department ICT\Verschiedenes\giz is  logo\gizlogo-is-de-rgb.gif"/>
          <p:cNvPicPr/>
          <p:nvPr/>
        </p:nvPicPr>
        <p:blipFill>
          <a:blip r:embed="rId3"/>
          <a:srcRect/>
          <a:stretch>
            <a:fillRect/>
          </a:stretch>
        </p:blipFill>
        <p:spPr bwMode="auto">
          <a:xfrm>
            <a:off x="457200" y="109497"/>
            <a:ext cx="2186643" cy="640596"/>
          </a:xfrm>
          <a:prstGeom prst="rect">
            <a:avLst/>
          </a:prstGeom>
          <a:noFill/>
          <a:ln w="9525">
            <a:noFill/>
            <a:miter lim="800000"/>
            <a:headEnd/>
            <a:tailEnd/>
          </a:ln>
        </p:spPr>
      </p:pic>
      <p:pic>
        <p:nvPicPr>
          <p:cNvPr id="5" name="Picture 4" descr="college20090617"/>
          <p:cNvPicPr/>
          <p:nvPr/>
        </p:nvPicPr>
        <p:blipFill>
          <a:blip r:embed="rId4"/>
          <a:srcRect/>
          <a:stretch>
            <a:fillRect/>
          </a:stretch>
        </p:blipFill>
        <p:spPr bwMode="auto">
          <a:xfrm>
            <a:off x="2643208" y="152437"/>
            <a:ext cx="1584325" cy="519157"/>
          </a:xfrm>
          <a:prstGeom prst="rect">
            <a:avLst/>
          </a:prstGeom>
          <a:noFill/>
          <a:ln w="9525">
            <a:noFill/>
            <a:miter lim="800000"/>
            <a:headEnd/>
            <a:tailEnd/>
          </a:ln>
        </p:spPr>
      </p:pic>
      <p:pic>
        <p:nvPicPr>
          <p:cNvPr id="7" name="Picture 6" descr="Z:\05 Marketing and PR\05-03 Logo, Corporate Identity\05-03_TVTC_Logo_20090609.bmp"/>
          <p:cNvPicPr/>
          <p:nvPr/>
        </p:nvPicPr>
        <p:blipFill>
          <a:blip r:embed="rId5"/>
          <a:srcRect/>
          <a:stretch>
            <a:fillRect/>
          </a:stretch>
        </p:blipFill>
        <p:spPr bwMode="auto">
          <a:xfrm>
            <a:off x="4372313" y="169346"/>
            <a:ext cx="859790" cy="592019"/>
          </a:xfrm>
          <a:prstGeom prst="rect">
            <a:avLst/>
          </a:prstGeom>
          <a:noFill/>
          <a:ln w="9525">
            <a:noFill/>
            <a:miter lim="800000"/>
            <a:headEnd/>
            <a:tailEnd/>
          </a:ln>
        </p:spPr>
      </p:pic>
      <p:sp>
        <p:nvSpPr>
          <p:cNvPr id="9" name="Footer Placeholder 8"/>
          <p:cNvSpPr>
            <a:spLocks noGrp="1"/>
          </p:cNvSpPr>
          <p:nvPr>
            <p:ph type="ftr" sz="quarter" idx="11"/>
          </p:nvPr>
        </p:nvSpPr>
        <p:spPr/>
        <p:txBody>
          <a:bodyPr/>
          <a:lstStyle/>
          <a:p>
            <a:r>
              <a:rPr lang="en-US" smtClean="0"/>
              <a:t>Data Communications and Network</a:t>
            </a:r>
            <a:endParaRPr lang="en-US"/>
          </a:p>
        </p:txBody>
      </p:sp>
      <p:sp>
        <p:nvSpPr>
          <p:cNvPr id="8" name="Rectangle 7"/>
          <p:cNvSpPr/>
          <p:nvPr/>
        </p:nvSpPr>
        <p:spPr>
          <a:xfrm>
            <a:off x="762000" y="1981200"/>
            <a:ext cx="7924800" cy="4247317"/>
          </a:xfrm>
          <a:prstGeom prst="rect">
            <a:avLst/>
          </a:prstGeom>
        </p:spPr>
        <p:txBody>
          <a:bodyPr wrap="square">
            <a:spAutoFit/>
          </a:bodyPr>
          <a:lstStyle/>
          <a:p>
            <a:pPr algn="just"/>
            <a:r>
              <a:rPr lang="en-US" dirty="0"/>
              <a:t>The Presentation layer, also called translation layer converts the data format received by the application layer in a common format to be used in the transmission of data, </a:t>
            </a:r>
            <a:r>
              <a:rPr lang="en-US" dirty="0" err="1"/>
              <a:t>ie</a:t>
            </a:r>
            <a:r>
              <a:rPr lang="en-US" dirty="0"/>
              <a:t> a format understood by the protocol used. </a:t>
            </a:r>
            <a:endParaRPr lang="en-US" dirty="0" smtClean="0"/>
          </a:p>
          <a:p>
            <a:pPr marL="285750" indent="-285750" algn="just">
              <a:buFont typeface="Arial" pitchFamily="34" charset="0"/>
              <a:buChar char="•"/>
            </a:pPr>
            <a:r>
              <a:rPr lang="en-US" dirty="0" smtClean="0"/>
              <a:t>A </a:t>
            </a:r>
            <a:r>
              <a:rPr lang="en-US" dirty="0"/>
              <a:t>common example is the conversion of the standard characters (code page) when the transmitting device uses a different standard ASCII. It may have other uses such as data compression and encryption.</a:t>
            </a:r>
          </a:p>
          <a:p>
            <a:pPr marL="285750" indent="-285750" algn="just">
              <a:buFont typeface="Arial" pitchFamily="34" charset="0"/>
              <a:buChar char="•"/>
            </a:pPr>
            <a:r>
              <a:rPr lang="en-US" dirty="0"/>
              <a:t>The data received from layer 7 is compressed, and the layer 6 of the receiving device is responsible for decompressing the data. A data transmission becomes faster, because there is less data to be </a:t>
            </a:r>
            <a:r>
              <a:rPr lang="en-US" dirty="0" smtClean="0"/>
              <a:t>transmitted:</a:t>
            </a:r>
            <a:endParaRPr lang="en-US" dirty="0"/>
          </a:p>
          <a:p>
            <a:pPr marL="742950" lvl="1" indent="-285750" algn="just">
              <a:buFont typeface="Arial" pitchFamily="34" charset="0"/>
              <a:buChar char="•"/>
            </a:pPr>
            <a:r>
              <a:rPr lang="en-US" dirty="0"/>
              <a:t>To increase security, you can use some encryption scheme at this level, and the data will be decoded in the sixth layer of the receiving device;</a:t>
            </a:r>
          </a:p>
          <a:p>
            <a:pPr marL="742950" lvl="1" indent="-285750" algn="just">
              <a:buFont typeface="Arial" pitchFamily="34" charset="0"/>
              <a:buChar char="•"/>
            </a:pPr>
            <a:r>
              <a:rPr lang="en-US" dirty="0"/>
              <a:t>It works by transforming the data into a format that the application layer can accept, minimizing any interference;</a:t>
            </a:r>
          </a:p>
          <a:p>
            <a:pPr marL="742950" lvl="1" indent="-285750" algn="just">
              <a:buFont typeface="Arial" pitchFamily="34" charset="0"/>
              <a:buChar char="•"/>
            </a:pPr>
            <a:r>
              <a:rPr lang="en-US" dirty="0"/>
              <a:t>Makes the translation of data received from the application layer in a format to be used by the protocol.</a:t>
            </a:r>
          </a:p>
        </p:txBody>
      </p:sp>
    </p:spTree>
    <p:extLst>
      <p:ext uri="{BB962C8B-B14F-4D97-AF65-F5344CB8AC3E}">
        <p14:creationId xmlns:p14="http://schemas.microsoft.com/office/powerpoint/2010/main" val="31025926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365078" y="169981"/>
            <a:ext cx="6321722" cy="592019"/>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endParaRPr lang="en-US"/>
          </a:p>
        </p:txBody>
      </p:sp>
      <p:sp>
        <p:nvSpPr>
          <p:cNvPr id="2" name="Title 1"/>
          <p:cNvSpPr>
            <a:spLocks noGrp="1"/>
          </p:cNvSpPr>
          <p:nvPr>
            <p:ph type="title"/>
          </p:nvPr>
        </p:nvSpPr>
        <p:spPr>
          <a:xfrm>
            <a:off x="457200" y="914400"/>
            <a:ext cx="8229600" cy="1143000"/>
          </a:xfrm>
        </p:spPr>
        <p:txBody>
          <a:bodyPr>
            <a:normAutofit/>
          </a:bodyPr>
          <a:lstStyle/>
          <a:p>
            <a:r>
              <a:rPr lang="en-US" dirty="0" smtClean="0"/>
              <a:t>The OSI Model – Application Layer</a:t>
            </a:r>
            <a:endParaRPr lang="en-US" dirty="0"/>
          </a:p>
        </p:txBody>
      </p:sp>
      <p:pic>
        <p:nvPicPr>
          <p:cNvPr id="4" name="Picture 3" descr="D:\Department ICT\Verschiedenes\giz is  logo\gizlogo-is-de-rgb.gif"/>
          <p:cNvPicPr/>
          <p:nvPr/>
        </p:nvPicPr>
        <p:blipFill>
          <a:blip r:embed="rId3"/>
          <a:srcRect/>
          <a:stretch>
            <a:fillRect/>
          </a:stretch>
        </p:blipFill>
        <p:spPr bwMode="auto">
          <a:xfrm>
            <a:off x="457200" y="109497"/>
            <a:ext cx="2186643" cy="640596"/>
          </a:xfrm>
          <a:prstGeom prst="rect">
            <a:avLst/>
          </a:prstGeom>
          <a:noFill/>
          <a:ln w="9525">
            <a:noFill/>
            <a:miter lim="800000"/>
            <a:headEnd/>
            <a:tailEnd/>
          </a:ln>
        </p:spPr>
      </p:pic>
      <p:pic>
        <p:nvPicPr>
          <p:cNvPr id="5" name="Picture 4" descr="college20090617"/>
          <p:cNvPicPr/>
          <p:nvPr/>
        </p:nvPicPr>
        <p:blipFill>
          <a:blip r:embed="rId4"/>
          <a:srcRect/>
          <a:stretch>
            <a:fillRect/>
          </a:stretch>
        </p:blipFill>
        <p:spPr bwMode="auto">
          <a:xfrm>
            <a:off x="2643208" y="152437"/>
            <a:ext cx="1584325" cy="519157"/>
          </a:xfrm>
          <a:prstGeom prst="rect">
            <a:avLst/>
          </a:prstGeom>
          <a:noFill/>
          <a:ln w="9525">
            <a:noFill/>
            <a:miter lim="800000"/>
            <a:headEnd/>
            <a:tailEnd/>
          </a:ln>
        </p:spPr>
      </p:pic>
      <p:pic>
        <p:nvPicPr>
          <p:cNvPr id="7" name="Picture 6" descr="Z:\05 Marketing and PR\05-03 Logo, Corporate Identity\05-03_TVTC_Logo_20090609.bmp"/>
          <p:cNvPicPr/>
          <p:nvPr/>
        </p:nvPicPr>
        <p:blipFill>
          <a:blip r:embed="rId5"/>
          <a:srcRect/>
          <a:stretch>
            <a:fillRect/>
          </a:stretch>
        </p:blipFill>
        <p:spPr bwMode="auto">
          <a:xfrm>
            <a:off x="4372313" y="169346"/>
            <a:ext cx="859790" cy="592019"/>
          </a:xfrm>
          <a:prstGeom prst="rect">
            <a:avLst/>
          </a:prstGeom>
          <a:noFill/>
          <a:ln w="9525">
            <a:noFill/>
            <a:miter lim="800000"/>
            <a:headEnd/>
            <a:tailEnd/>
          </a:ln>
        </p:spPr>
      </p:pic>
      <p:sp>
        <p:nvSpPr>
          <p:cNvPr id="9" name="Footer Placeholder 8"/>
          <p:cNvSpPr>
            <a:spLocks noGrp="1"/>
          </p:cNvSpPr>
          <p:nvPr>
            <p:ph type="ftr" sz="quarter" idx="11"/>
          </p:nvPr>
        </p:nvSpPr>
        <p:spPr/>
        <p:txBody>
          <a:bodyPr/>
          <a:lstStyle/>
          <a:p>
            <a:r>
              <a:rPr lang="en-US" smtClean="0"/>
              <a:t>Data Communications and Network</a:t>
            </a:r>
            <a:endParaRPr lang="en-US"/>
          </a:p>
        </p:txBody>
      </p:sp>
      <p:sp>
        <p:nvSpPr>
          <p:cNvPr id="3" name="Rectangle 2"/>
          <p:cNvSpPr/>
          <p:nvPr/>
        </p:nvSpPr>
        <p:spPr>
          <a:xfrm>
            <a:off x="660102" y="1981200"/>
            <a:ext cx="7950497" cy="3416320"/>
          </a:xfrm>
          <a:prstGeom prst="rect">
            <a:avLst/>
          </a:prstGeom>
        </p:spPr>
        <p:txBody>
          <a:bodyPr wrap="square">
            <a:spAutoFit/>
          </a:bodyPr>
          <a:lstStyle/>
          <a:p>
            <a:pPr marL="285750" indent="-285750" algn="just">
              <a:buFont typeface="Arial" pitchFamily="34" charset="0"/>
              <a:buChar char="•"/>
            </a:pPr>
            <a:r>
              <a:rPr lang="en-US" dirty="0"/>
              <a:t>The application layer is responsible for giving the name to a website, something related to the type (program) which will be addressed between the machine and user as well as available resources (protocol) that such communications </a:t>
            </a:r>
            <a:r>
              <a:rPr lang="en-US" dirty="0" smtClean="0"/>
              <a:t>happen.;</a:t>
            </a:r>
          </a:p>
          <a:p>
            <a:pPr marL="285750" indent="-285750" algn="just">
              <a:buFont typeface="Arial" pitchFamily="34" charset="0"/>
              <a:buChar char="•"/>
            </a:pPr>
            <a:r>
              <a:rPr lang="en-US" dirty="0" smtClean="0"/>
              <a:t>The </a:t>
            </a:r>
            <a:r>
              <a:rPr lang="en-US" dirty="0"/>
              <a:t>application layer is the user-interaction layer, enabling the software and end-user processes. Everything at this layer is application specific. For example, a web browser application for surfing the Internet would user this layer. The application layer provides application services for file transfers, e-mail, and other network-based software services, such as your web browser or e-mail </a:t>
            </a:r>
            <a:r>
              <a:rPr lang="en-US" dirty="0" smtClean="0"/>
              <a:t>software;</a:t>
            </a:r>
            <a:endParaRPr lang="en-US" dirty="0"/>
          </a:p>
          <a:p>
            <a:pPr marL="285750" indent="-285750" algn="just">
              <a:buFont typeface="Arial" pitchFamily="34" charset="0"/>
              <a:buChar char="•"/>
            </a:pPr>
            <a:r>
              <a:rPr lang="en-US" dirty="0"/>
              <a:t>Other protocols used in this layer are: HTTP, SMTP, FTP, SSH, RTP, Telnet, SIP, RDP, IRC, SNMP, NNTP, POP3, IMAP, </a:t>
            </a:r>
            <a:r>
              <a:rPr lang="en-US" dirty="0" err="1"/>
              <a:t>BitTorrent</a:t>
            </a:r>
            <a:r>
              <a:rPr lang="en-US" dirty="0"/>
              <a:t>, DNS, Ping, etc.</a:t>
            </a:r>
          </a:p>
        </p:txBody>
      </p:sp>
    </p:spTree>
    <p:extLst>
      <p:ext uri="{BB962C8B-B14F-4D97-AF65-F5344CB8AC3E}">
        <p14:creationId xmlns:p14="http://schemas.microsoft.com/office/powerpoint/2010/main" val="19148666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365078" y="169981"/>
            <a:ext cx="6321722" cy="592019"/>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endParaRPr lang="en-US"/>
          </a:p>
        </p:txBody>
      </p:sp>
      <p:sp>
        <p:nvSpPr>
          <p:cNvPr id="2" name="Title 1"/>
          <p:cNvSpPr>
            <a:spLocks noGrp="1"/>
          </p:cNvSpPr>
          <p:nvPr>
            <p:ph type="title"/>
          </p:nvPr>
        </p:nvSpPr>
        <p:spPr>
          <a:xfrm>
            <a:off x="457200" y="914400"/>
            <a:ext cx="8229600" cy="1143000"/>
          </a:xfrm>
        </p:spPr>
        <p:txBody>
          <a:bodyPr/>
          <a:lstStyle/>
          <a:p>
            <a:r>
              <a:rPr lang="en-US" b="1" dirty="0" smtClean="0"/>
              <a:t>Summary</a:t>
            </a:r>
            <a:endParaRPr lang="en-US" b="1" dirty="0"/>
          </a:p>
        </p:txBody>
      </p:sp>
      <p:pic>
        <p:nvPicPr>
          <p:cNvPr id="4" name="Picture 3" descr="D:\Department ICT\Verschiedenes\giz is  logo\gizlogo-is-de-rgb.gif"/>
          <p:cNvPicPr/>
          <p:nvPr/>
        </p:nvPicPr>
        <p:blipFill>
          <a:blip r:embed="rId3"/>
          <a:srcRect/>
          <a:stretch>
            <a:fillRect/>
          </a:stretch>
        </p:blipFill>
        <p:spPr bwMode="auto">
          <a:xfrm>
            <a:off x="457200" y="109497"/>
            <a:ext cx="2186643" cy="640596"/>
          </a:xfrm>
          <a:prstGeom prst="rect">
            <a:avLst/>
          </a:prstGeom>
          <a:noFill/>
          <a:ln w="9525">
            <a:noFill/>
            <a:miter lim="800000"/>
            <a:headEnd/>
            <a:tailEnd/>
          </a:ln>
        </p:spPr>
      </p:pic>
      <p:pic>
        <p:nvPicPr>
          <p:cNvPr id="5" name="Picture 4" descr="college20090617"/>
          <p:cNvPicPr/>
          <p:nvPr/>
        </p:nvPicPr>
        <p:blipFill>
          <a:blip r:embed="rId4"/>
          <a:srcRect/>
          <a:stretch>
            <a:fillRect/>
          </a:stretch>
        </p:blipFill>
        <p:spPr bwMode="auto">
          <a:xfrm>
            <a:off x="2643208" y="152437"/>
            <a:ext cx="1584325" cy="519157"/>
          </a:xfrm>
          <a:prstGeom prst="rect">
            <a:avLst/>
          </a:prstGeom>
          <a:noFill/>
          <a:ln w="9525">
            <a:noFill/>
            <a:miter lim="800000"/>
            <a:headEnd/>
            <a:tailEnd/>
          </a:ln>
        </p:spPr>
      </p:pic>
      <p:pic>
        <p:nvPicPr>
          <p:cNvPr id="7" name="Picture 6" descr="Z:\05 Marketing and PR\05-03 Logo, Corporate Identity\05-03_TVTC_Logo_20090609.bmp"/>
          <p:cNvPicPr/>
          <p:nvPr/>
        </p:nvPicPr>
        <p:blipFill>
          <a:blip r:embed="rId5"/>
          <a:srcRect/>
          <a:stretch>
            <a:fillRect/>
          </a:stretch>
        </p:blipFill>
        <p:spPr bwMode="auto">
          <a:xfrm>
            <a:off x="4372313" y="169346"/>
            <a:ext cx="859790" cy="592019"/>
          </a:xfrm>
          <a:prstGeom prst="rect">
            <a:avLst/>
          </a:prstGeom>
          <a:noFill/>
          <a:ln w="9525">
            <a:noFill/>
            <a:miter lim="800000"/>
            <a:headEnd/>
            <a:tailEnd/>
          </a:ln>
        </p:spPr>
      </p:pic>
      <p:sp>
        <p:nvSpPr>
          <p:cNvPr id="9" name="Footer Placeholder 8"/>
          <p:cNvSpPr>
            <a:spLocks noGrp="1"/>
          </p:cNvSpPr>
          <p:nvPr>
            <p:ph type="ftr" sz="quarter" idx="11"/>
          </p:nvPr>
        </p:nvSpPr>
        <p:spPr/>
        <p:txBody>
          <a:bodyPr/>
          <a:lstStyle/>
          <a:p>
            <a:r>
              <a:rPr lang="en-US" smtClean="0"/>
              <a:t>Data Communications and Network</a:t>
            </a:r>
            <a:endParaRPr lang="en-US"/>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12"/>
          <p:cNvSpPr/>
          <p:nvPr/>
        </p:nvSpPr>
        <p:spPr>
          <a:xfrm>
            <a:off x="645818" y="2206239"/>
            <a:ext cx="7812382" cy="2308324"/>
          </a:xfrm>
          <a:prstGeom prst="rect">
            <a:avLst/>
          </a:prstGeom>
        </p:spPr>
        <p:txBody>
          <a:bodyPr wrap="square">
            <a:spAutoFit/>
          </a:bodyPr>
          <a:lstStyle/>
          <a:p>
            <a:pPr algn="just"/>
            <a:r>
              <a:rPr lang="en-US" dirty="0"/>
              <a:t>The standard model for networking protocols and distributed applications is the International Standard Organization's Open System Interconnect (ISO/OSI) model. It defines seven network layers. </a:t>
            </a:r>
            <a:endParaRPr lang="en-US" dirty="0" smtClean="0"/>
          </a:p>
          <a:p>
            <a:pPr algn="just"/>
            <a:r>
              <a:rPr lang="en-US" dirty="0"/>
              <a:t>Short for Open System Interconnection, an ISO standard for worldwide communications that defines a networking framework for implementing protocols in seven layers. Control is passed from one layer to the next, starting at the application layer in one station, proceeding to the bottom layer, over the channel to the next station and back up the hierarchy. </a:t>
            </a:r>
            <a:endParaRPr lang="en-US" dirty="0"/>
          </a:p>
        </p:txBody>
      </p:sp>
    </p:spTree>
    <p:extLst>
      <p:ext uri="{BB962C8B-B14F-4D97-AF65-F5344CB8AC3E}">
        <p14:creationId xmlns:p14="http://schemas.microsoft.com/office/powerpoint/2010/main" val="34221360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365078" y="169981"/>
            <a:ext cx="6321722" cy="592019"/>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endParaRPr lang="en-US"/>
          </a:p>
        </p:txBody>
      </p:sp>
      <p:sp>
        <p:nvSpPr>
          <p:cNvPr id="2" name="Title 1"/>
          <p:cNvSpPr>
            <a:spLocks noGrp="1"/>
          </p:cNvSpPr>
          <p:nvPr>
            <p:ph type="title"/>
          </p:nvPr>
        </p:nvSpPr>
        <p:spPr>
          <a:xfrm>
            <a:off x="457200" y="914400"/>
            <a:ext cx="8229600" cy="1143000"/>
          </a:xfrm>
        </p:spPr>
        <p:txBody>
          <a:bodyPr/>
          <a:lstStyle/>
          <a:p>
            <a:r>
              <a:rPr lang="en-US" b="1" dirty="0" smtClean="0"/>
              <a:t>Questions</a:t>
            </a:r>
            <a:endParaRPr lang="en-US" b="1" dirty="0"/>
          </a:p>
        </p:txBody>
      </p:sp>
      <p:pic>
        <p:nvPicPr>
          <p:cNvPr id="4" name="Picture 3" descr="D:\Department ICT\Verschiedenes\giz is  logo\gizlogo-is-de-rgb.gif"/>
          <p:cNvPicPr/>
          <p:nvPr/>
        </p:nvPicPr>
        <p:blipFill>
          <a:blip r:embed="rId3"/>
          <a:srcRect/>
          <a:stretch>
            <a:fillRect/>
          </a:stretch>
        </p:blipFill>
        <p:spPr bwMode="auto">
          <a:xfrm>
            <a:off x="457200" y="109497"/>
            <a:ext cx="2186643" cy="640596"/>
          </a:xfrm>
          <a:prstGeom prst="rect">
            <a:avLst/>
          </a:prstGeom>
          <a:noFill/>
          <a:ln w="9525">
            <a:noFill/>
            <a:miter lim="800000"/>
            <a:headEnd/>
            <a:tailEnd/>
          </a:ln>
        </p:spPr>
      </p:pic>
      <p:pic>
        <p:nvPicPr>
          <p:cNvPr id="5" name="Picture 4" descr="college20090617"/>
          <p:cNvPicPr/>
          <p:nvPr/>
        </p:nvPicPr>
        <p:blipFill>
          <a:blip r:embed="rId4"/>
          <a:srcRect/>
          <a:stretch>
            <a:fillRect/>
          </a:stretch>
        </p:blipFill>
        <p:spPr bwMode="auto">
          <a:xfrm>
            <a:off x="2643208" y="152437"/>
            <a:ext cx="1584325" cy="519157"/>
          </a:xfrm>
          <a:prstGeom prst="rect">
            <a:avLst/>
          </a:prstGeom>
          <a:noFill/>
          <a:ln w="9525">
            <a:noFill/>
            <a:miter lim="800000"/>
            <a:headEnd/>
            <a:tailEnd/>
          </a:ln>
        </p:spPr>
      </p:pic>
      <p:pic>
        <p:nvPicPr>
          <p:cNvPr id="7" name="Picture 6" descr="Z:\05 Marketing and PR\05-03 Logo, Corporate Identity\05-03_TVTC_Logo_20090609.bmp"/>
          <p:cNvPicPr/>
          <p:nvPr/>
        </p:nvPicPr>
        <p:blipFill>
          <a:blip r:embed="rId5"/>
          <a:srcRect/>
          <a:stretch>
            <a:fillRect/>
          </a:stretch>
        </p:blipFill>
        <p:spPr bwMode="auto">
          <a:xfrm>
            <a:off x="4372313" y="169346"/>
            <a:ext cx="859790" cy="592019"/>
          </a:xfrm>
          <a:prstGeom prst="rect">
            <a:avLst/>
          </a:prstGeom>
          <a:noFill/>
          <a:ln w="9525">
            <a:noFill/>
            <a:miter lim="800000"/>
            <a:headEnd/>
            <a:tailEnd/>
          </a:ln>
        </p:spPr>
      </p:pic>
      <p:sp>
        <p:nvSpPr>
          <p:cNvPr id="9" name="Footer Placeholder 8"/>
          <p:cNvSpPr>
            <a:spLocks noGrp="1"/>
          </p:cNvSpPr>
          <p:nvPr>
            <p:ph type="ftr" sz="quarter" idx="11"/>
          </p:nvPr>
        </p:nvSpPr>
        <p:spPr/>
        <p:txBody>
          <a:bodyPr/>
          <a:lstStyle/>
          <a:p>
            <a:r>
              <a:rPr lang="en-US" smtClean="0"/>
              <a:t>Data Communications and Network</a:t>
            </a:r>
            <a:endParaRPr lang="en-US"/>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6386" name="Picture 2" descr="http://www.groveyouth.com/srhigh/wp-content/uploads/2011/01/question.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00400" y="1905000"/>
            <a:ext cx="2857500" cy="3571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3202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365078" y="169981"/>
            <a:ext cx="6321722" cy="592019"/>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endParaRPr lang="en-US"/>
          </a:p>
        </p:txBody>
      </p:sp>
      <p:sp>
        <p:nvSpPr>
          <p:cNvPr id="2" name="Title 1"/>
          <p:cNvSpPr>
            <a:spLocks noGrp="1"/>
          </p:cNvSpPr>
          <p:nvPr>
            <p:ph type="title"/>
          </p:nvPr>
        </p:nvSpPr>
        <p:spPr>
          <a:xfrm>
            <a:off x="457200" y="914400"/>
            <a:ext cx="8229600" cy="1143000"/>
          </a:xfrm>
        </p:spPr>
        <p:txBody>
          <a:bodyPr/>
          <a:lstStyle/>
          <a:p>
            <a:r>
              <a:rPr lang="en-US" dirty="0" smtClean="0"/>
              <a:t>Agenda</a:t>
            </a:r>
            <a:endParaRPr lang="en-US" dirty="0"/>
          </a:p>
        </p:txBody>
      </p:sp>
      <p:sp>
        <p:nvSpPr>
          <p:cNvPr id="3" name="Content Placeholder 2"/>
          <p:cNvSpPr>
            <a:spLocks noGrp="1"/>
          </p:cNvSpPr>
          <p:nvPr>
            <p:ph idx="1"/>
          </p:nvPr>
        </p:nvSpPr>
        <p:spPr>
          <a:xfrm>
            <a:off x="457200" y="1981200"/>
            <a:ext cx="8229600" cy="4144963"/>
          </a:xfrm>
        </p:spPr>
        <p:txBody>
          <a:bodyPr>
            <a:normAutofit fontScale="92500" lnSpcReduction="10000"/>
          </a:bodyPr>
          <a:lstStyle/>
          <a:p>
            <a:r>
              <a:rPr lang="en-US" dirty="0" smtClean="0"/>
              <a:t>OSI Model;</a:t>
            </a:r>
          </a:p>
          <a:p>
            <a:r>
              <a:rPr lang="en-US" dirty="0" smtClean="0"/>
              <a:t>OSI Layers;</a:t>
            </a:r>
          </a:p>
          <a:p>
            <a:pPr lvl="1"/>
            <a:r>
              <a:rPr lang="en-US" dirty="0" smtClean="0"/>
              <a:t>Physical Layer;</a:t>
            </a:r>
          </a:p>
          <a:p>
            <a:pPr lvl="1"/>
            <a:r>
              <a:rPr lang="en-US" dirty="0" smtClean="0"/>
              <a:t>Data Link Layer;</a:t>
            </a:r>
          </a:p>
          <a:p>
            <a:pPr lvl="1"/>
            <a:r>
              <a:rPr lang="en-US" dirty="0" smtClean="0"/>
              <a:t>Network Layer;</a:t>
            </a:r>
          </a:p>
          <a:p>
            <a:pPr lvl="1"/>
            <a:r>
              <a:rPr lang="en-US" dirty="0" smtClean="0"/>
              <a:t>Transport Layer;</a:t>
            </a:r>
          </a:p>
          <a:p>
            <a:pPr lvl="1"/>
            <a:r>
              <a:rPr lang="en-US" dirty="0" smtClean="0"/>
              <a:t>Session Layer;</a:t>
            </a:r>
          </a:p>
          <a:p>
            <a:pPr lvl="1"/>
            <a:r>
              <a:rPr lang="en-US" dirty="0" smtClean="0"/>
              <a:t>Presentation Layer;</a:t>
            </a:r>
          </a:p>
          <a:p>
            <a:pPr lvl="1"/>
            <a:r>
              <a:rPr lang="en-US" dirty="0" smtClean="0"/>
              <a:t>Application Layer.</a:t>
            </a:r>
            <a:endParaRPr lang="en-US" dirty="0"/>
          </a:p>
        </p:txBody>
      </p:sp>
      <p:pic>
        <p:nvPicPr>
          <p:cNvPr id="4" name="Picture 3" descr="D:\Department ICT\Verschiedenes\giz is  logo\gizlogo-is-de-rgb.gif"/>
          <p:cNvPicPr/>
          <p:nvPr/>
        </p:nvPicPr>
        <p:blipFill>
          <a:blip r:embed="rId3"/>
          <a:srcRect/>
          <a:stretch>
            <a:fillRect/>
          </a:stretch>
        </p:blipFill>
        <p:spPr bwMode="auto">
          <a:xfrm>
            <a:off x="457200" y="109497"/>
            <a:ext cx="2186643" cy="640596"/>
          </a:xfrm>
          <a:prstGeom prst="rect">
            <a:avLst/>
          </a:prstGeom>
          <a:noFill/>
          <a:ln w="9525">
            <a:noFill/>
            <a:miter lim="800000"/>
            <a:headEnd/>
            <a:tailEnd/>
          </a:ln>
        </p:spPr>
      </p:pic>
      <p:pic>
        <p:nvPicPr>
          <p:cNvPr id="5" name="Picture 4" descr="college20090617"/>
          <p:cNvPicPr/>
          <p:nvPr/>
        </p:nvPicPr>
        <p:blipFill>
          <a:blip r:embed="rId4"/>
          <a:srcRect/>
          <a:stretch>
            <a:fillRect/>
          </a:stretch>
        </p:blipFill>
        <p:spPr bwMode="auto">
          <a:xfrm>
            <a:off x="2643208" y="152437"/>
            <a:ext cx="1584325" cy="519157"/>
          </a:xfrm>
          <a:prstGeom prst="rect">
            <a:avLst/>
          </a:prstGeom>
          <a:noFill/>
          <a:ln w="9525">
            <a:noFill/>
            <a:miter lim="800000"/>
            <a:headEnd/>
            <a:tailEnd/>
          </a:ln>
        </p:spPr>
      </p:pic>
      <p:pic>
        <p:nvPicPr>
          <p:cNvPr id="7" name="Picture 6" descr="Z:\05 Marketing and PR\05-03 Logo, Corporate Identity\05-03_TVTC_Logo_20090609.bmp"/>
          <p:cNvPicPr/>
          <p:nvPr/>
        </p:nvPicPr>
        <p:blipFill>
          <a:blip r:embed="rId5"/>
          <a:srcRect/>
          <a:stretch>
            <a:fillRect/>
          </a:stretch>
        </p:blipFill>
        <p:spPr bwMode="auto">
          <a:xfrm>
            <a:off x="4372313" y="169346"/>
            <a:ext cx="859790" cy="592019"/>
          </a:xfrm>
          <a:prstGeom prst="rect">
            <a:avLst/>
          </a:prstGeom>
          <a:noFill/>
          <a:ln w="9525">
            <a:noFill/>
            <a:miter lim="800000"/>
            <a:headEnd/>
            <a:tailEnd/>
          </a:ln>
        </p:spPr>
      </p:pic>
      <p:sp>
        <p:nvSpPr>
          <p:cNvPr id="9" name="Footer Placeholder 8"/>
          <p:cNvSpPr>
            <a:spLocks noGrp="1"/>
          </p:cNvSpPr>
          <p:nvPr>
            <p:ph type="ftr" sz="quarter" idx="11"/>
          </p:nvPr>
        </p:nvSpPr>
        <p:spPr/>
        <p:txBody>
          <a:bodyPr/>
          <a:lstStyle/>
          <a:p>
            <a:r>
              <a:rPr lang="en-US" smtClean="0"/>
              <a:t>Data Communications and Network</a:t>
            </a:r>
            <a:endParaRPr lang="en-US"/>
          </a:p>
        </p:txBody>
      </p:sp>
    </p:spTree>
    <p:extLst>
      <p:ext uri="{BB962C8B-B14F-4D97-AF65-F5344CB8AC3E}">
        <p14:creationId xmlns:p14="http://schemas.microsoft.com/office/powerpoint/2010/main" val="20363646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365078" y="169981"/>
            <a:ext cx="6321722" cy="592019"/>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endParaRPr lang="en-US"/>
          </a:p>
        </p:txBody>
      </p:sp>
      <p:sp>
        <p:nvSpPr>
          <p:cNvPr id="2" name="Title 1"/>
          <p:cNvSpPr>
            <a:spLocks noGrp="1"/>
          </p:cNvSpPr>
          <p:nvPr>
            <p:ph type="title"/>
          </p:nvPr>
        </p:nvSpPr>
        <p:spPr>
          <a:xfrm>
            <a:off x="457200" y="914400"/>
            <a:ext cx="8229600" cy="1143000"/>
          </a:xfrm>
        </p:spPr>
        <p:txBody>
          <a:bodyPr/>
          <a:lstStyle/>
          <a:p>
            <a:r>
              <a:rPr lang="en-US" dirty="0" smtClean="0"/>
              <a:t>Objective</a:t>
            </a:r>
            <a:endParaRPr lang="en-US" dirty="0"/>
          </a:p>
        </p:txBody>
      </p:sp>
      <p:sp>
        <p:nvSpPr>
          <p:cNvPr id="3" name="Content Placeholder 2"/>
          <p:cNvSpPr>
            <a:spLocks noGrp="1"/>
          </p:cNvSpPr>
          <p:nvPr>
            <p:ph idx="1"/>
          </p:nvPr>
        </p:nvSpPr>
        <p:spPr>
          <a:xfrm>
            <a:off x="457200" y="1981200"/>
            <a:ext cx="8229600" cy="1249363"/>
          </a:xfrm>
        </p:spPr>
        <p:txBody>
          <a:bodyPr>
            <a:normAutofit fontScale="92500"/>
          </a:bodyPr>
          <a:lstStyle/>
          <a:p>
            <a:pPr marL="0" indent="0">
              <a:buNone/>
            </a:pPr>
            <a:r>
              <a:rPr lang="en-US" b="1" dirty="0" smtClean="0"/>
              <a:t>By the end of this lesson, the student will be able to </a:t>
            </a:r>
            <a:r>
              <a:rPr lang="en-US" b="1" dirty="0" smtClean="0"/>
              <a:t>understand how the OSI model is divided</a:t>
            </a:r>
            <a:r>
              <a:rPr lang="en-US" b="1" dirty="0" smtClean="0"/>
              <a:t>. </a:t>
            </a:r>
            <a:endParaRPr lang="en-US" b="1" dirty="0"/>
          </a:p>
          <a:p>
            <a:endParaRPr lang="en-US" b="1" dirty="0"/>
          </a:p>
        </p:txBody>
      </p:sp>
      <p:pic>
        <p:nvPicPr>
          <p:cNvPr id="4" name="Picture 3" descr="D:\Department ICT\Verschiedenes\giz is  logo\gizlogo-is-de-rgb.gif"/>
          <p:cNvPicPr/>
          <p:nvPr/>
        </p:nvPicPr>
        <p:blipFill>
          <a:blip r:embed="rId3"/>
          <a:srcRect/>
          <a:stretch>
            <a:fillRect/>
          </a:stretch>
        </p:blipFill>
        <p:spPr bwMode="auto">
          <a:xfrm>
            <a:off x="457200" y="109497"/>
            <a:ext cx="2186643" cy="640596"/>
          </a:xfrm>
          <a:prstGeom prst="rect">
            <a:avLst/>
          </a:prstGeom>
          <a:noFill/>
          <a:ln w="9525">
            <a:noFill/>
            <a:miter lim="800000"/>
            <a:headEnd/>
            <a:tailEnd/>
          </a:ln>
        </p:spPr>
      </p:pic>
      <p:pic>
        <p:nvPicPr>
          <p:cNvPr id="5" name="Picture 4" descr="college20090617"/>
          <p:cNvPicPr/>
          <p:nvPr/>
        </p:nvPicPr>
        <p:blipFill>
          <a:blip r:embed="rId4"/>
          <a:srcRect/>
          <a:stretch>
            <a:fillRect/>
          </a:stretch>
        </p:blipFill>
        <p:spPr bwMode="auto">
          <a:xfrm>
            <a:off x="2643208" y="152437"/>
            <a:ext cx="1584325" cy="519157"/>
          </a:xfrm>
          <a:prstGeom prst="rect">
            <a:avLst/>
          </a:prstGeom>
          <a:noFill/>
          <a:ln w="9525">
            <a:noFill/>
            <a:miter lim="800000"/>
            <a:headEnd/>
            <a:tailEnd/>
          </a:ln>
        </p:spPr>
      </p:pic>
      <p:pic>
        <p:nvPicPr>
          <p:cNvPr id="7" name="Picture 6" descr="Z:\05 Marketing and PR\05-03 Logo, Corporate Identity\05-03_TVTC_Logo_20090609.bmp"/>
          <p:cNvPicPr/>
          <p:nvPr/>
        </p:nvPicPr>
        <p:blipFill>
          <a:blip r:embed="rId5"/>
          <a:srcRect/>
          <a:stretch>
            <a:fillRect/>
          </a:stretch>
        </p:blipFill>
        <p:spPr bwMode="auto">
          <a:xfrm>
            <a:off x="4372313" y="169346"/>
            <a:ext cx="859790" cy="592019"/>
          </a:xfrm>
          <a:prstGeom prst="rect">
            <a:avLst/>
          </a:prstGeom>
          <a:noFill/>
          <a:ln w="9525">
            <a:noFill/>
            <a:miter lim="800000"/>
            <a:headEnd/>
            <a:tailEnd/>
          </a:ln>
        </p:spPr>
      </p:pic>
      <p:sp>
        <p:nvSpPr>
          <p:cNvPr id="9" name="Footer Placeholder 8"/>
          <p:cNvSpPr>
            <a:spLocks noGrp="1"/>
          </p:cNvSpPr>
          <p:nvPr>
            <p:ph type="ftr" sz="quarter" idx="11"/>
          </p:nvPr>
        </p:nvSpPr>
        <p:spPr/>
        <p:txBody>
          <a:bodyPr/>
          <a:lstStyle/>
          <a:p>
            <a:r>
              <a:rPr lang="en-US" smtClean="0"/>
              <a:t>Data Communications and Network</a:t>
            </a:r>
            <a:endParaRPr lang="en-US"/>
          </a:p>
        </p:txBody>
      </p:sp>
    </p:spTree>
    <p:extLst>
      <p:ext uri="{BB962C8B-B14F-4D97-AF65-F5344CB8AC3E}">
        <p14:creationId xmlns:p14="http://schemas.microsoft.com/office/powerpoint/2010/main" val="31617465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365078" y="169981"/>
            <a:ext cx="6321722" cy="592019"/>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endParaRPr lang="en-US"/>
          </a:p>
        </p:txBody>
      </p:sp>
      <p:sp>
        <p:nvSpPr>
          <p:cNvPr id="2" name="Title 1"/>
          <p:cNvSpPr>
            <a:spLocks noGrp="1"/>
          </p:cNvSpPr>
          <p:nvPr>
            <p:ph type="title"/>
          </p:nvPr>
        </p:nvSpPr>
        <p:spPr>
          <a:xfrm>
            <a:off x="457200" y="914400"/>
            <a:ext cx="8229600" cy="1143000"/>
          </a:xfrm>
        </p:spPr>
        <p:txBody>
          <a:bodyPr/>
          <a:lstStyle/>
          <a:p>
            <a:r>
              <a:rPr lang="en-US" dirty="0" smtClean="0"/>
              <a:t>Pre-assessment</a:t>
            </a:r>
            <a:endParaRPr lang="en-US" dirty="0"/>
          </a:p>
        </p:txBody>
      </p:sp>
      <p:sp>
        <p:nvSpPr>
          <p:cNvPr id="3" name="Content Placeholder 2"/>
          <p:cNvSpPr>
            <a:spLocks noGrp="1"/>
          </p:cNvSpPr>
          <p:nvPr>
            <p:ph idx="1"/>
          </p:nvPr>
        </p:nvSpPr>
        <p:spPr>
          <a:xfrm>
            <a:off x="457200" y="1981200"/>
            <a:ext cx="8229600" cy="2514600"/>
          </a:xfrm>
        </p:spPr>
        <p:txBody>
          <a:bodyPr>
            <a:normAutofit/>
          </a:bodyPr>
          <a:lstStyle/>
          <a:p>
            <a:pPr marL="0" indent="0">
              <a:buNone/>
            </a:pPr>
            <a:r>
              <a:rPr lang="en-US" b="1" dirty="0" smtClean="0"/>
              <a:t>What do you know about?</a:t>
            </a:r>
          </a:p>
          <a:p>
            <a:pPr marL="0" indent="0">
              <a:buNone/>
            </a:pPr>
            <a:endParaRPr lang="en-US" b="1" dirty="0"/>
          </a:p>
          <a:p>
            <a:r>
              <a:rPr lang="en-US" b="1" dirty="0" smtClean="0"/>
              <a:t>OSI Model;</a:t>
            </a:r>
            <a:endParaRPr lang="en-US" b="1" dirty="0" smtClean="0"/>
          </a:p>
          <a:p>
            <a:r>
              <a:rPr lang="en-US" b="1" dirty="0" smtClean="0"/>
              <a:t>OSI Model Layers.</a:t>
            </a:r>
            <a:endParaRPr lang="en-US" b="1" dirty="0"/>
          </a:p>
          <a:p>
            <a:endParaRPr lang="en-US" b="1" dirty="0"/>
          </a:p>
        </p:txBody>
      </p:sp>
      <p:pic>
        <p:nvPicPr>
          <p:cNvPr id="4" name="Picture 3" descr="D:\Department ICT\Verschiedenes\giz is  logo\gizlogo-is-de-rgb.gif"/>
          <p:cNvPicPr/>
          <p:nvPr/>
        </p:nvPicPr>
        <p:blipFill>
          <a:blip r:embed="rId3"/>
          <a:srcRect/>
          <a:stretch>
            <a:fillRect/>
          </a:stretch>
        </p:blipFill>
        <p:spPr bwMode="auto">
          <a:xfrm>
            <a:off x="457200" y="109497"/>
            <a:ext cx="2186643" cy="640596"/>
          </a:xfrm>
          <a:prstGeom prst="rect">
            <a:avLst/>
          </a:prstGeom>
          <a:noFill/>
          <a:ln w="9525">
            <a:noFill/>
            <a:miter lim="800000"/>
            <a:headEnd/>
            <a:tailEnd/>
          </a:ln>
        </p:spPr>
      </p:pic>
      <p:pic>
        <p:nvPicPr>
          <p:cNvPr id="5" name="Picture 4" descr="college20090617"/>
          <p:cNvPicPr/>
          <p:nvPr/>
        </p:nvPicPr>
        <p:blipFill>
          <a:blip r:embed="rId4"/>
          <a:srcRect/>
          <a:stretch>
            <a:fillRect/>
          </a:stretch>
        </p:blipFill>
        <p:spPr bwMode="auto">
          <a:xfrm>
            <a:off x="2643208" y="152437"/>
            <a:ext cx="1584325" cy="519157"/>
          </a:xfrm>
          <a:prstGeom prst="rect">
            <a:avLst/>
          </a:prstGeom>
          <a:noFill/>
          <a:ln w="9525">
            <a:noFill/>
            <a:miter lim="800000"/>
            <a:headEnd/>
            <a:tailEnd/>
          </a:ln>
        </p:spPr>
      </p:pic>
      <p:pic>
        <p:nvPicPr>
          <p:cNvPr id="7" name="Picture 6" descr="Z:\05 Marketing and PR\05-03 Logo, Corporate Identity\05-03_TVTC_Logo_20090609.bmp"/>
          <p:cNvPicPr/>
          <p:nvPr/>
        </p:nvPicPr>
        <p:blipFill>
          <a:blip r:embed="rId5"/>
          <a:srcRect/>
          <a:stretch>
            <a:fillRect/>
          </a:stretch>
        </p:blipFill>
        <p:spPr bwMode="auto">
          <a:xfrm>
            <a:off x="4372313" y="169346"/>
            <a:ext cx="859790" cy="592019"/>
          </a:xfrm>
          <a:prstGeom prst="rect">
            <a:avLst/>
          </a:prstGeom>
          <a:noFill/>
          <a:ln w="9525">
            <a:noFill/>
            <a:miter lim="800000"/>
            <a:headEnd/>
            <a:tailEnd/>
          </a:ln>
        </p:spPr>
      </p:pic>
      <p:sp>
        <p:nvSpPr>
          <p:cNvPr id="9" name="Footer Placeholder 8"/>
          <p:cNvSpPr>
            <a:spLocks noGrp="1"/>
          </p:cNvSpPr>
          <p:nvPr>
            <p:ph type="ftr" sz="quarter" idx="11"/>
          </p:nvPr>
        </p:nvSpPr>
        <p:spPr/>
        <p:txBody>
          <a:bodyPr/>
          <a:lstStyle/>
          <a:p>
            <a:r>
              <a:rPr lang="en-US" smtClean="0"/>
              <a:t>Data Communications and Network</a:t>
            </a:r>
            <a:endParaRPr lang="en-US"/>
          </a:p>
        </p:txBody>
      </p:sp>
    </p:spTree>
    <p:extLst>
      <p:ext uri="{BB962C8B-B14F-4D97-AF65-F5344CB8AC3E}">
        <p14:creationId xmlns:p14="http://schemas.microsoft.com/office/powerpoint/2010/main" val="41182685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365078" y="169981"/>
            <a:ext cx="6321722" cy="592019"/>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endParaRPr lang="en-US"/>
          </a:p>
        </p:txBody>
      </p:sp>
      <p:sp>
        <p:nvSpPr>
          <p:cNvPr id="2" name="Title 1"/>
          <p:cNvSpPr>
            <a:spLocks noGrp="1"/>
          </p:cNvSpPr>
          <p:nvPr>
            <p:ph type="title"/>
          </p:nvPr>
        </p:nvSpPr>
        <p:spPr>
          <a:xfrm>
            <a:off x="457200" y="914400"/>
            <a:ext cx="8229600" cy="1143000"/>
          </a:xfrm>
        </p:spPr>
        <p:txBody>
          <a:bodyPr/>
          <a:lstStyle/>
          <a:p>
            <a:r>
              <a:rPr lang="en-US" dirty="0" smtClean="0"/>
              <a:t>The OSI Model</a:t>
            </a:r>
            <a:endParaRPr lang="en-US" dirty="0"/>
          </a:p>
        </p:txBody>
      </p:sp>
      <p:pic>
        <p:nvPicPr>
          <p:cNvPr id="4" name="Picture 3" descr="D:\Department ICT\Verschiedenes\giz is  logo\gizlogo-is-de-rgb.gif"/>
          <p:cNvPicPr/>
          <p:nvPr/>
        </p:nvPicPr>
        <p:blipFill>
          <a:blip r:embed="rId3"/>
          <a:srcRect/>
          <a:stretch>
            <a:fillRect/>
          </a:stretch>
        </p:blipFill>
        <p:spPr bwMode="auto">
          <a:xfrm>
            <a:off x="457200" y="109497"/>
            <a:ext cx="2186643" cy="640596"/>
          </a:xfrm>
          <a:prstGeom prst="rect">
            <a:avLst/>
          </a:prstGeom>
          <a:noFill/>
          <a:ln w="9525">
            <a:noFill/>
            <a:miter lim="800000"/>
            <a:headEnd/>
            <a:tailEnd/>
          </a:ln>
        </p:spPr>
      </p:pic>
      <p:pic>
        <p:nvPicPr>
          <p:cNvPr id="5" name="Picture 4" descr="college20090617"/>
          <p:cNvPicPr/>
          <p:nvPr/>
        </p:nvPicPr>
        <p:blipFill>
          <a:blip r:embed="rId4"/>
          <a:srcRect/>
          <a:stretch>
            <a:fillRect/>
          </a:stretch>
        </p:blipFill>
        <p:spPr bwMode="auto">
          <a:xfrm>
            <a:off x="2643208" y="152437"/>
            <a:ext cx="1584325" cy="519157"/>
          </a:xfrm>
          <a:prstGeom prst="rect">
            <a:avLst/>
          </a:prstGeom>
          <a:noFill/>
          <a:ln w="9525">
            <a:noFill/>
            <a:miter lim="800000"/>
            <a:headEnd/>
            <a:tailEnd/>
          </a:ln>
        </p:spPr>
      </p:pic>
      <p:pic>
        <p:nvPicPr>
          <p:cNvPr id="7" name="Picture 6" descr="Z:\05 Marketing and PR\05-03 Logo, Corporate Identity\05-03_TVTC_Logo_20090609.bmp"/>
          <p:cNvPicPr/>
          <p:nvPr/>
        </p:nvPicPr>
        <p:blipFill>
          <a:blip r:embed="rId5"/>
          <a:srcRect/>
          <a:stretch>
            <a:fillRect/>
          </a:stretch>
        </p:blipFill>
        <p:spPr bwMode="auto">
          <a:xfrm>
            <a:off x="4372313" y="169346"/>
            <a:ext cx="859790" cy="592019"/>
          </a:xfrm>
          <a:prstGeom prst="rect">
            <a:avLst/>
          </a:prstGeom>
          <a:noFill/>
          <a:ln w="9525">
            <a:noFill/>
            <a:miter lim="800000"/>
            <a:headEnd/>
            <a:tailEnd/>
          </a:ln>
        </p:spPr>
      </p:pic>
      <p:sp>
        <p:nvSpPr>
          <p:cNvPr id="9" name="Footer Placeholder 8"/>
          <p:cNvSpPr>
            <a:spLocks noGrp="1"/>
          </p:cNvSpPr>
          <p:nvPr>
            <p:ph type="ftr" sz="quarter" idx="11"/>
          </p:nvPr>
        </p:nvSpPr>
        <p:spPr/>
        <p:txBody>
          <a:bodyPr/>
          <a:lstStyle/>
          <a:p>
            <a:r>
              <a:rPr lang="en-US" smtClean="0"/>
              <a:t>Data Communications and Network</a:t>
            </a:r>
            <a:endParaRPr lang="en-US"/>
          </a:p>
        </p:txBody>
      </p:sp>
      <p:pic>
        <p:nvPicPr>
          <p:cNvPr id="11" name="Picture 10" descr="http://etutorials.org/shared/images/tutorials/tutorial_59/02fig01.gif"/>
          <p:cNvPicPr/>
          <p:nvPr/>
        </p:nvPicPr>
        <p:blipFill>
          <a:blip r:embed="rId6">
            <a:extLst>
              <a:ext uri="{28A0092B-C50C-407E-A947-70E740481C1C}">
                <a14:useLocalDpi xmlns:a14="http://schemas.microsoft.com/office/drawing/2010/main" val="0"/>
              </a:ext>
            </a:extLst>
          </a:blip>
          <a:srcRect/>
          <a:stretch>
            <a:fillRect/>
          </a:stretch>
        </p:blipFill>
        <p:spPr bwMode="auto">
          <a:xfrm>
            <a:off x="2286000" y="3276600"/>
            <a:ext cx="4648200" cy="2667000"/>
          </a:xfrm>
          <a:prstGeom prst="rect">
            <a:avLst/>
          </a:prstGeom>
          <a:noFill/>
          <a:ln>
            <a:noFill/>
          </a:ln>
        </p:spPr>
      </p:pic>
      <p:sp>
        <p:nvSpPr>
          <p:cNvPr id="12" name="Rectangle 11"/>
          <p:cNvSpPr/>
          <p:nvPr/>
        </p:nvSpPr>
        <p:spPr>
          <a:xfrm>
            <a:off x="762000" y="2057400"/>
            <a:ext cx="7924800" cy="923330"/>
          </a:xfrm>
          <a:prstGeom prst="rect">
            <a:avLst/>
          </a:prstGeom>
        </p:spPr>
        <p:txBody>
          <a:bodyPr wrap="square">
            <a:spAutoFit/>
          </a:bodyPr>
          <a:lstStyle/>
          <a:p>
            <a:pPr marL="285750" indent="-285750" fontAlgn="t">
              <a:buFont typeface="Arial" pitchFamily="34" charset="0"/>
              <a:buChar char="•"/>
            </a:pPr>
            <a:r>
              <a:rPr lang="en-US" dirty="0"/>
              <a:t>This architecture is a model that divides the computer network into seven layers in order to obtain layers of </a:t>
            </a:r>
            <a:r>
              <a:rPr lang="en-US" dirty="0" smtClean="0"/>
              <a:t>abstraction;</a:t>
            </a:r>
          </a:p>
          <a:p>
            <a:pPr marL="285750" indent="-285750" fontAlgn="t">
              <a:buFont typeface="Arial" pitchFamily="34" charset="0"/>
              <a:buChar char="•"/>
            </a:pPr>
            <a:r>
              <a:rPr lang="en-US" dirty="0" smtClean="0"/>
              <a:t>Each </a:t>
            </a:r>
            <a:r>
              <a:rPr lang="en-US" dirty="0"/>
              <a:t>protocol implements a feature marked in a given layer.</a:t>
            </a:r>
          </a:p>
        </p:txBody>
      </p:sp>
    </p:spTree>
    <p:extLst>
      <p:ext uri="{BB962C8B-B14F-4D97-AF65-F5344CB8AC3E}">
        <p14:creationId xmlns:p14="http://schemas.microsoft.com/office/powerpoint/2010/main" val="32676376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365078" y="169981"/>
            <a:ext cx="6321722" cy="592019"/>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endParaRPr lang="en-US"/>
          </a:p>
        </p:txBody>
      </p:sp>
      <p:sp>
        <p:nvSpPr>
          <p:cNvPr id="2" name="Title 1"/>
          <p:cNvSpPr>
            <a:spLocks noGrp="1"/>
          </p:cNvSpPr>
          <p:nvPr>
            <p:ph type="title"/>
          </p:nvPr>
        </p:nvSpPr>
        <p:spPr>
          <a:xfrm>
            <a:off x="457200" y="914400"/>
            <a:ext cx="8229600" cy="1143000"/>
          </a:xfrm>
        </p:spPr>
        <p:txBody>
          <a:bodyPr/>
          <a:lstStyle/>
          <a:p>
            <a:r>
              <a:rPr lang="en-US" dirty="0" smtClean="0"/>
              <a:t>The OSI Model – Physical Layer</a:t>
            </a:r>
            <a:endParaRPr lang="en-US" dirty="0"/>
          </a:p>
        </p:txBody>
      </p:sp>
      <p:pic>
        <p:nvPicPr>
          <p:cNvPr id="4" name="Picture 3" descr="D:\Department ICT\Verschiedenes\giz is  logo\gizlogo-is-de-rgb.gif"/>
          <p:cNvPicPr/>
          <p:nvPr/>
        </p:nvPicPr>
        <p:blipFill>
          <a:blip r:embed="rId3"/>
          <a:srcRect/>
          <a:stretch>
            <a:fillRect/>
          </a:stretch>
        </p:blipFill>
        <p:spPr bwMode="auto">
          <a:xfrm>
            <a:off x="457200" y="109497"/>
            <a:ext cx="2186643" cy="640596"/>
          </a:xfrm>
          <a:prstGeom prst="rect">
            <a:avLst/>
          </a:prstGeom>
          <a:noFill/>
          <a:ln w="9525">
            <a:noFill/>
            <a:miter lim="800000"/>
            <a:headEnd/>
            <a:tailEnd/>
          </a:ln>
        </p:spPr>
      </p:pic>
      <p:pic>
        <p:nvPicPr>
          <p:cNvPr id="5" name="Picture 4" descr="college20090617"/>
          <p:cNvPicPr/>
          <p:nvPr/>
        </p:nvPicPr>
        <p:blipFill>
          <a:blip r:embed="rId4"/>
          <a:srcRect/>
          <a:stretch>
            <a:fillRect/>
          </a:stretch>
        </p:blipFill>
        <p:spPr bwMode="auto">
          <a:xfrm>
            <a:off x="2643208" y="152437"/>
            <a:ext cx="1584325" cy="519157"/>
          </a:xfrm>
          <a:prstGeom prst="rect">
            <a:avLst/>
          </a:prstGeom>
          <a:noFill/>
          <a:ln w="9525">
            <a:noFill/>
            <a:miter lim="800000"/>
            <a:headEnd/>
            <a:tailEnd/>
          </a:ln>
        </p:spPr>
      </p:pic>
      <p:pic>
        <p:nvPicPr>
          <p:cNvPr id="7" name="Picture 6" descr="Z:\05 Marketing and PR\05-03 Logo, Corporate Identity\05-03_TVTC_Logo_20090609.bmp"/>
          <p:cNvPicPr/>
          <p:nvPr/>
        </p:nvPicPr>
        <p:blipFill>
          <a:blip r:embed="rId5"/>
          <a:srcRect/>
          <a:stretch>
            <a:fillRect/>
          </a:stretch>
        </p:blipFill>
        <p:spPr bwMode="auto">
          <a:xfrm>
            <a:off x="4372313" y="169346"/>
            <a:ext cx="859790" cy="592019"/>
          </a:xfrm>
          <a:prstGeom prst="rect">
            <a:avLst/>
          </a:prstGeom>
          <a:noFill/>
          <a:ln w="9525">
            <a:noFill/>
            <a:miter lim="800000"/>
            <a:headEnd/>
            <a:tailEnd/>
          </a:ln>
        </p:spPr>
      </p:pic>
      <p:sp>
        <p:nvSpPr>
          <p:cNvPr id="9" name="Footer Placeholder 8"/>
          <p:cNvSpPr>
            <a:spLocks noGrp="1"/>
          </p:cNvSpPr>
          <p:nvPr>
            <p:ph type="ftr" sz="quarter" idx="11"/>
          </p:nvPr>
        </p:nvSpPr>
        <p:spPr/>
        <p:txBody>
          <a:bodyPr/>
          <a:lstStyle/>
          <a:p>
            <a:r>
              <a:rPr lang="en-US" smtClean="0"/>
              <a:t>Data Communications and Network</a:t>
            </a:r>
            <a:endParaRPr lang="en-US"/>
          </a:p>
        </p:txBody>
      </p:sp>
      <p:sp>
        <p:nvSpPr>
          <p:cNvPr id="3" name="Rectangle 2"/>
          <p:cNvSpPr/>
          <p:nvPr/>
        </p:nvSpPr>
        <p:spPr>
          <a:xfrm>
            <a:off x="838200" y="2057400"/>
            <a:ext cx="7620000" cy="3693319"/>
          </a:xfrm>
          <a:prstGeom prst="rect">
            <a:avLst/>
          </a:prstGeom>
        </p:spPr>
        <p:txBody>
          <a:bodyPr wrap="square">
            <a:spAutoFit/>
          </a:bodyPr>
          <a:lstStyle/>
          <a:p>
            <a:pPr algn="just"/>
            <a:r>
              <a:rPr lang="en-US" dirty="0"/>
              <a:t>This layer is responsible for the transmission of raw bits through the communication channel. The physical layer defines the technical characteristics of electrical devices and optical (physical) system. </a:t>
            </a:r>
            <a:endParaRPr lang="en-US" dirty="0" smtClean="0"/>
          </a:p>
          <a:p>
            <a:pPr algn="just"/>
            <a:r>
              <a:rPr lang="en-US" dirty="0" smtClean="0"/>
              <a:t>It </a:t>
            </a:r>
            <a:r>
              <a:rPr lang="en-US" dirty="0"/>
              <a:t>contains the equipment cabling or other communication channels that communicate directly with the controller's network interface. Its concern is therefore to make communication simple and reliable in most cases with control of basic mistakes</a:t>
            </a:r>
            <a:r>
              <a:rPr lang="en-US" dirty="0" smtClean="0"/>
              <a:t>:</a:t>
            </a:r>
          </a:p>
          <a:p>
            <a:pPr algn="just"/>
            <a:endParaRPr lang="en-US" dirty="0"/>
          </a:p>
          <a:p>
            <a:pPr marL="285750" lvl="0" indent="-285750" algn="just">
              <a:buFont typeface="Arial" pitchFamily="34" charset="0"/>
              <a:buChar char="•"/>
            </a:pPr>
            <a:r>
              <a:rPr lang="en-US" dirty="0"/>
              <a:t>Move bits (or bytes, according to the transmission unit) through a transmission medium;</a:t>
            </a:r>
          </a:p>
          <a:p>
            <a:pPr marL="285750" lvl="0" indent="-285750" algn="just">
              <a:buFont typeface="Arial" pitchFamily="34" charset="0"/>
              <a:buChar char="•"/>
            </a:pPr>
            <a:r>
              <a:rPr lang="en-US" dirty="0"/>
              <a:t>Defines the electrical and mechanical characteristics of the medium, the bit transfer rate, stress etc.;</a:t>
            </a:r>
          </a:p>
          <a:p>
            <a:pPr marL="285750" lvl="0" indent="-285750" algn="just">
              <a:buFont typeface="Arial" pitchFamily="34" charset="0"/>
              <a:buChar char="•"/>
            </a:pPr>
            <a:r>
              <a:rPr lang="en-US" dirty="0"/>
              <a:t>Controlling the amount and speed of information transmission network.</a:t>
            </a:r>
          </a:p>
        </p:txBody>
      </p:sp>
    </p:spTree>
    <p:extLst>
      <p:ext uri="{BB962C8B-B14F-4D97-AF65-F5344CB8AC3E}">
        <p14:creationId xmlns:p14="http://schemas.microsoft.com/office/powerpoint/2010/main" val="7913431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365078" y="169981"/>
            <a:ext cx="6321722" cy="592019"/>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endParaRPr lang="en-US"/>
          </a:p>
        </p:txBody>
      </p:sp>
      <p:sp>
        <p:nvSpPr>
          <p:cNvPr id="2" name="Title 1"/>
          <p:cNvSpPr>
            <a:spLocks noGrp="1"/>
          </p:cNvSpPr>
          <p:nvPr>
            <p:ph type="title"/>
          </p:nvPr>
        </p:nvSpPr>
        <p:spPr>
          <a:xfrm>
            <a:off x="457200" y="914400"/>
            <a:ext cx="8229600" cy="1143000"/>
          </a:xfrm>
        </p:spPr>
        <p:txBody>
          <a:bodyPr/>
          <a:lstStyle/>
          <a:p>
            <a:r>
              <a:rPr lang="en-US" dirty="0" smtClean="0"/>
              <a:t>The OSI Model – Data Link Layer</a:t>
            </a:r>
            <a:endParaRPr lang="en-US" dirty="0"/>
          </a:p>
        </p:txBody>
      </p:sp>
      <p:pic>
        <p:nvPicPr>
          <p:cNvPr id="4" name="Picture 3" descr="D:\Department ICT\Verschiedenes\giz is  logo\gizlogo-is-de-rgb.gif"/>
          <p:cNvPicPr/>
          <p:nvPr/>
        </p:nvPicPr>
        <p:blipFill>
          <a:blip r:embed="rId3"/>
          <a:srcRect/>
          <a:stretch>
            <a:fillRect/>
          </a:stretch>
        </p:blipFill>
        <p:spPr bwMode="auto">
          <a:xfrm>
            <a:off x="457200" y="109497"/>
            <a:ext cx="2186643" cy="640596"/>
          </a:xfrm>
          <a:prstGeom prst="rect">
            <a:avLst/>
          </a:prstGeom>
          <a:noFill/>
          <a:ln w="9525">
            <a:noFill/>
            <a:miter lim="800000"/>
            <a:headEnd/>
            <a:tailEnd/>
          </a:ln>
        </p:spPr>
      </p:pic>
      <p:pic>
        <p:nvPicPr>
          <p:cNvPr id="5" name="Picture 4" descr="college20090617"/>
          <p:cNvPicPr/>
          <p:nvPr/>
        </p:nvPicPr>
        <p:blipFill>
          <a:blip r:embed="rId4"/>
          <a:srcRect/>
          <a:stretch>
            <a:fillRect/>
          </a:stretch>
        </p:blipFill>
        <p:spPr bwMode="auto">
          <a:xfrm>
            <a:off x="2643208" y="152437"/>
            <a:ext cx="1584325" cy="519157"/>
          </a:xfrm>
          <a:prstGeom prst="rect">
            <a:avLst/>
          </a:prstGeom>
          <a:noFill/>
          <a:ln w="9525">
            <a:noFill/>
            <a:miter lim="800000"/>
            <a:headEnd/>
            <a:tailEnd/>
          </a:ln>
        </p:spPr>
      </p:pic>
      <p:pic>
        <p:nvPicPr>
          <p:cNvPr id="7" name="Picture 6" descr="Z:\05 Marketing and PR\05-03 Logo, Corporate Identity\05-03_TVTC_Logo_20090609.bmp"/>
          <p:cNvPicPr/>
          <p:nvPr/>
        </p:nvPicPr>
        <p:blipFill>
          <a:blip r:embed="rId5"/>
          <a:srcRect/>
          <a:stretch>
            <a:fillRect/>
          </a:stretch>
        </p:blipFill>
        <p:spPr bwMode="auto">
          <a:xfrm>
            <a:off x="4372313" y="169346"/>
            <a:ext cx="859790" cy="592019"/>
          </a:xfrm>
          <a:prstGeom prst="rect">
            <a:avLst/>
          </a:prstGeom>
          <a:noFill/>
          <a:ln w="9525">
            <a:noFill/>
            <a:miter lim="800000"/>
            <a:headEnd/>
            <a:tailEnd/>
          </a:ln>
        </p:spPr>
      </p:pic>
      <p:sp>
        <p:nvSpPr>
          <p:cNvPr id="9" name="Footer Placeholder 8"/>
          <p:cNvSpPr>
            <a:spLocks noGrp="1"/>
          </p:cNvSpPr>
          <p:nvPr>
            <p:ph type="ftr" sz="quarter" idx="11"/>
          </p:nvPr>
        </p:nvSpPr>
        <p:spPr/>
        <p:txBody>
          <a:bodyPr/>
          <a:lstStyle/>
          <a:p>
            <a:r>
              <a:rPr lang="en-US" smtClean="0"/>
              <a:t>Data Communications and Network</a:t>
            </a:r>
            <a:endParaRPr lang="en-US"/>
          </a:p>
        </p:txBody>
      </p:sp>
      <p:sp>
        <p:nvSpPr>
          <p:cNvPr id="3" name="Rectangle 2"/>
          <p:cNvSpPr/>
          <p:nvPr/>
        </p:nvSpPr>
        <p:spPr>
          <a:xfrm>
            <a:off x="838200" y="2057400"/>
            <a:ext cx="7620000" cy="1200329"/>
          </a:xfrm>
          <a:prstGeom prst="rect">
            <a:avLst/>
          </a:prstGeom>
        </p:spPr>
        <p:txBody>
          <a:bodyPr wrap="square">
            <a:spAutoFit/>
          </a:bodyPr>
          <a:lstStyle/>
          <a:p>
            <a:r>
              <a:rPr lang="en-US" dirty="0"/>
              <a:t>The link layer is also known as data link layer or data link. This layer detects and, optionally, corrects errors that may occur in the physical level. It is responsible for transmitting and receiving (delimitation) and the frame flow control. It also establishes a protocol for communication between directly connected systems.</a:t>
            </a:r>
          </a:p>
        </p:txBody>
      </p:sp>
      <p:sp>
        <p:nvSpPr>
          <p:cNvPr id="8" name="Rectangle 7"/>
          <p:cNvSpPr/>
          <p:nvPr/>
        </p:nvSpPr>
        <p:spPr>
          <a:xfrm>
            <a:off x="929416" y="3429000"/>
            <a:ext cx="7452583" cy="2585323"/>
          </a:xfrm>
          <a:prstGeom prst="rect">
            <a:avLst/>
          </a:prstGeom>
        </p:spPr>
        <p:txBody>
          <a:bodyPr wrap="square">
            <a:spAutoFit/>
          </a:bodyPr>
          <a:lstStyle/>
          <a:p>
            <a:pPr marL="285750" indent="-285750">
              <a:buFont typeface="Arial" pitchFamily="34" charset="0"/>
              <a:buChar char="•"/>
            </a:pPr>
            <a:r>
              <a:rPr lang="en-US" dirty="0"/>
              <a:t>At the data link layer, data packets are placed into frames for subsequent transmission across the network. The data link layer provides the transmission protocol knowledge and management and handles physical layer errors, flow control, and frame </a:t>
            </a:r>
            <a:r>
              <a:rPr lang="en-US" dirty="0" smtClean="0"/>
              <a:t>synchronization;</a:t>
            </a:r>
            <a:endParaRPr lang="en-US" dirty="0"/>
          </a:p>
          <a:p>
            <a:pPr marL="285750" indent="-285750">
              <a:buFont typeface="Arial" pitchFamily="34" charset="0"/>
              <a:buChar char="•"/>
            </a:pPr>
            <a:r>
              <a:rPr lang="en-US" dirty="0"/>
              <a:t>The data link layer is divided into two smaller sub layers: the Media Access Control (MAC) layer and the logical link control (LLC) layer. The MAC sub layer controls how a computer on the network gains access to the data and permission to transmit it. The LLC layer controls frame synchronization, flow control, and error checking.</a:t>
            </a:r>
          </a:p>
        </p:txBody>
      </p:sp>
    </p:spTree>
    <p:extLst>
      <p:ext uri="{BB962C8B-B14F-4D97-AF65-F5344CB8AC3E}">
        <p14:creationId xmlns:p14="http://schemas.microsoft.com/office/powerpoint/2010/main" val="39484140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365078" y="169981"/>
            <a:ext cx="6321722" cy="592019"/>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endParaRPr lang="en-US"/>
          </a:p>
        </p:txBody>
      </p:sp>
      <p:sp>
        <p:nvSpPr>
          <p:cNvPr id="2" name="Title 1"/>
          <p:cNvSpPr>
            <a:spLocks noGrp="1"/>
          </p:cNvSpPr>
          <p:nvPr>
            <p:ph type="title"/>
          </p:nvPr>
        </p:nvSpPr>
        <p:spPr>
          <a:xfrm>
            <a:off x="457200" y="914400"/>
            <a:ext cx="8229600" cy="1143000"/>
          </a:xfrm>
        </p:spPr>
        <p:txBody>
          <a:bodyPr/>
          <a:lstStyle/>
          <a:p>
            <a:r>
              <a:rPr lang="en-US" dirty="0" smtClean="0"/>
              <a:t>The OSI Model – Network Layer</a:t>
            </a:r>
            <a:endParaRPr lang="en-US" dirty="0"/>
          </a:p>
        </p:txBody>
      </p:sp>
      <p:pic>
        <p:nvPicPr>
          <p:cNvPr id="4" name="Picture 3" descr="D:\Department ICT\Verschiedenes\giz is  logo\gizlogo-is-de-rgb.gif"/>
          <p:cNvPicPr/>
          <p:nvPr/>
        </p:nvPicPr>
        <p:blipFill>
          <a:blip r:embed="rId3"/>
          <a:srcRect/>
          <a:stretch>
            <a:fillRect/>
          </a:stretch>
        </p:blipFill>
        <p:spPr bwMode="auto">
          <a:xfrm>
            <a:off x="457200" y="109497"/>
            <a:ext cx="2186643" cy="640596"/>
          </a:xfrm>
          <a:prstGeom prst="rect">
            <a:avLst/>
          </a:prstGeom>
          <a:noFill/>
          <a:ln w="9525">
            <a:noFill/>
            <a:miter lim="800000"/>
            <a:headEnd/>
            <a:tailEnd/>
          </a:ln>
        </p:spPr>
      </p:pic>
      <p:pic>
        <p:nvPicPr>
          <p:cNvPr id="5" name="Picture 4" descr="college20090617"/>
          <p:cNvPicPr/>
          <p:nvPr/>
        </p:nvPicPr>
        <p:blipFill>
          <a:blip r:embed="rId4"/>
          <a:srcRect/>
          <a:stretch>
            <a:fillRect/>
          </a:stretch>
        </p:blipFill>
        <p:spPr bwMode="auto">
          <a:xfrm>
            <a:off x="2643208" y="152437"/>
            <a:ext cx="1584325" cy="519157"/>
          </a:xfrm>
          <a:prstGeom prst="rect">
            <a:avLst/>
          </a:prstGeom>
          <a:noFill/>
          <a:ln w="9525">
            <a:noFill/>
            <a:miter lim="800000"/>
            <a:headEnd/>
            <a:tailEnd/>
          </a:ln>
        </p:spPr>
      </p:pic>
      <p:pic>
        <p:nvPicPr>
          <p:cNvPr id="7" name="Picture 6" descr="Z:\05 Marketing and PR\05-03 Logo, Corporate Identity\05-03_TVTC_Logo_20090609.bmp"/>
          <p:cNvPicPr/>
          <p:nvPr/>
        </p:nvPicPr>
        <p:blipFill>
          <a:blip r:embed="rId5"/>
          <a:srcRect/>
          <a:stretch>
            <a:fillRect/>
          </a:stretch>
        </p:blipFill>
        <p:spPr bwMode="auto">
          <a:xfrm>
            <a:off x="4372313" y="169346"/>
            <a:ext cx="859790" cy="592019"/>
          </a:xfrm>
          <a:prstGeom prst="rect">
            <a:avLst/>
          </a:prstGeom>
          <a:noFill/>
          <a:ln w="9525">
            <a:noFill/>
            <a:miter lim="800000"/>
            <a:headEnd/>
            <a:tailEnd/>
          </a:ln>
        </p:spPr>
      </p:pic>
      <p:sp>
        <p:nvSpPr>
          <p:cNvPr id="9" name="Footer Placeholder 8"/>
          <p:cNvSpPr>
            <a:spLocks noGrp="1"/>
          </p:cNvSpPr>
          <p:nvPr>
            <p:ph type="ftr" sz="quarter" idx="11"/>
          </p:nvPr>
        </p:nvSpPr>
        <p:spPr/>
        <p:txBody>
          <a:bodyPr/>
          <a:lstStyle/>
          <a:p>
            <a:r>
              <a:rPr lang="en-US" smtClean="0"/>
              <a:t>Data Communications and Network</a:t>
            </a:r>
            <a:endParaRPr lang="en-US"/>
          </a:p>
        </p:txBody>
      </p:sp>
      <p:sp>
        <p:nvSpPr>
          <p:cNvPr id="3" name="Rectangle 2"/>
          <p:cNvSpPr/>
          <p:nvPr/>
        </p:nvSpPr>
        <p:spPr>
          <a:xfrm>
            <a:off x="838200" y="1979474"/>
            <a:ext cx="7620000" cy="1754326"/>
          </a:xfrm>
          <a:prstGeom prst="rect">
            <a:avLst/>
          </a:prstGeom>
        </p:spPr>
        <p:txBody>
          <a:bodyPr wrap="square">
            <a:spAutoFit/>
          </a:bodyPr>
          <a:lstStyle/>
          <a:p>
            <a:pPr algn="just"/>
            <a:r>
              <a:rPr lang="en-US" dirty="0"/>
              <a:t>The Network layer is responsible for addressing the packet network, also known as datagram, associating logical addresses (IP) addresses into physical addresses (MAC) so that network packets to arrive at their destination. This layer also determines the route packets will take to reach the destination, based on factors like network traffic and priorities. Routes can be determined by static tables at the beginning of each conversation or highly dynamic.</a:t>
            </a:r>
          </a:p>
        </p:txBody>
      </p:sp>
      <p:sp>
        <p:nvSpPr>
          <p:cNvPr id="10" name="Rectangle 9"/>
          <p:cNvSpPr/>
          <p:nvPr/>
        </p:nvSpPr>
        <p:spPr>
          <a:xfrm>
            <a:off x="958058" y="4038600"/>
            <a:ext cx="7500142" cy="1200329"/>
          </a:xfrm>
          <a:prstGeom prst="rect">
            <a:avLst/>
          </a:prstGeom>
        </p:spPr>
        <p:txBody>
          <a:bodyPr wrap="square">
            <a:spAutoFit/>
          </a:bodyPr>
          <a:lstStyle/>
          <a:p>
            <a:pPr marL="285750" lvl="0" indent="-285750">
              <a:buFont typeface="Arial" pitchFamily="34" charset="0"/>
              <a:buChar char="•"/>
            </a:pPr>
            <a:r>
              <a:rPr lang="en-US" dirty="0"/>
              <a:t>Moves packets from its original source to its destination via one or more links.</a:t>
            </a:r>
          </a:p>
          <a:p>
            <a:pPr marL="285750" lvl="0" indent="-285750">
              <a:buFont typeface="Arial" pitchFamily="34" charset="0"/>
              <a:buChar char="•"/>
            </a:pPr>
            <a:r>
              <a:rPr lang="en-US" dirty="0"/>
              <a:t>Defines how network devices discover each other and how packets are routed to their final destination.</a:t>
            </a:r>
          </a:p>
        </p:txBody>
      </p:sp>
      <p:sp>
        <p:nvSpPr>
          <p:cNvPr id="11" name="Rectangle 10"/>
          <p:cNvSpPr/>
          <p:nvPr/>
        </p:nvSpPr>
        <p:spPr>
          <a:xfrm>
            <a:off x="953938" y="5486400"/>
            <a:ext cx="7580461" cy="369332"/>
          </a:xfrm>
          <a:prstGeom prst="rect">
            <a:avLst/>
          </a:prstGeom>
        </p:spPr>
        <p:txBody>
          <a:bodyPr wrap="square">
            <a:spAutoFit/>
          </a:bodyPr>
          <a:lstStyle/>
          <a:p>
            <a:r>
              <a:rPr lang="en-US" b="1" dirty="0"/>
              <a:t>Note</a:t>
            </a:r>
            <a:r>
              <a:rPr lang="en-US" dirty="0"/>
              <a:t>: The network layer is where routers and routing protocols operate.</a:t>
            </a:r>
          </a:p>
        </p:txBody>
      </p:sp>
    </p:spTree>
    <p:extLst>
      <p:ext uri="{BB962C8B-B14F-4D97-AF65-F5344CB8AC3E}">
        <p14:creationId xmlns:p14="http://schemas.microsoft.com/office/powerpoint/2010/main" val="212641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365078" y="169981"/>
            <a:ext cx="6321722" cy="592019"/>
          </a:xfrm>
          <a:prstGeom prst="rect">
            <a:avLst/>
          </a:prstGeom>
          <a:gradFill rotWithShape="0">
            <a:gsLst>
              <a:gs pos="0">
                <a:srgbClr val="FFFFFF"/>
              </a:gs>
              <a:gs pos="100000">
                <a:srgbClr val="939393"/>
              </a:gs>
            </a:gsLst>
            <a:lin ang="0" scaled="1"/>
          </a:gradFill>
          <a:ln w="9525">
            <a:noFill/>
            <a:miter lim="800000"/>
            <a:headEnd/>
            <a:tailEnd/>
          </a:ln>
        </p:spPr>
        <p:txBody>
          <a:bodyPr wrap="none" anchor="ctr"/>
          <a:lstStyle/>
          <a:p>
            <a:endParaRPr lang="en-US"/>
          </a:p>
        </p:txBody>
      </p:sp>
      <p:sp>
        <p:nvSpPr>
          <p:cNvPr id="2" name="Title 1"/>
          <p:cNvSpPr>
            <a:spLocks noGrp="1"/>
          </p:cNvSpPr>
          <p:nvPr>
            <p:ph type="title"/>
          </p:nvPr>
        </p:nvSpPr>
        <p:spPr>
          <a:xfrm>
            <a:off x="457200" y="914400"/>
            <a:ext cx="8229600" cy="1143000"/>
          </a:xfrm>
        </p:spPr>
        <p:txBody>
          <a:bodyPr/>
          <a:lstStyle/>
          <a:p>
            <a:r>
              <a:rPr lang="en-US" dirty="0" smtClean="0"/>
              <a:t>The OSI Model – Transport Layer</a:t>
            </a:r>
            <a:endParaRPr lang="en-US" dirty="0"/>
          </a:p>
        </p:txBody>
      </p:sp>
      <p:pic>
        <p:nvPicPr>
          <p:cNvPr id="4" name="Picture 3" descr="D:\Department ICT\Verschiedenes\giz is  logo\gizlogo-is-de-rgb.gif"/>
          <p:cNvPicPr/>
          <p:nvPr/>
        </p:nvPicPr>
        <p:blipFill>
          <a:blip r:embed="rId3"/>
          <a:srcRect/>
          <a:stretch>
            <a:fillRect/>
          </a:stretch>
        </p:blipFill>
        <p:spPr bwMode="auto">
          <a:xfrm>
            <a:off x="457200" y="109497"/>
            <a:ext cx="2186643" cy="640596"/>
          </a:xfrm>
          <a:prstGeom prst="rect">
            <a:avLst/>
          </a:prstGeom>
          <a:noFill/>
          <a:ln w="9525">
            <a:noFill/>
            <a:miter lim="800000"/>
            <a:headEnd/>
            <a:tailEnd/>
          </a:ln>
        </p:spPr>
      </p:pic>
      <p:pic>
        <p:nvPicPr>
          <p:cNvPr id="5" name="Picture 4" descr="college20090617"/>
          <p:cNvPicPr/>
          <p:nvPr/>
        </p:nvPicPr>
        <p:blipFill>
          <a:blip r:embed="rId4"/>
          <a:srcRect/>
          <a:stretch>
            <a:fillRect/>
          </a:stretch>
        </p:blipFill>
        <p:spPr bwMode="auto">
          <a:xfrm>
            <a:off x="2643208" y="152437"/>
            <a:ext cx="1584325" cy="519157"/>
          </a:xfrm>
          <a:prstGeom prst="rect">
            <a:avLst/>
          </a:prstGeom>
          <a:noFill/>
          <a:ln w="9525">
            <a:noFill/>
            <a:miter lim="800000"/>
            <a:headEnd/>
            <a:tailEnd/>
          </a:ln>
        </p:spPr>
      </p:pic>
      <p:pic>
        <p:nvPicPr>
          <p:cNvPr id="7" name="Picture 6" descr="Z:\05 Marketing and PR\05-03 Logo, Corporate Identity\05-03_TVTC_Logo_20090609.bmp"/>
          <p:cNvPicPr/>
          <p:nvPr/>
        </p:nvPicPr>
        <p:blipFill>
          <a:blip r:embed="rId5"/>
          <a:srcRect/>
          <a:stretch>
            <a:fillRect/>
          </a:stretch>
        </p:blipFill>
        <p:spPr bwMode="auto">
          <a:xfrm>
            <a:off x="4372313" y="169346"/>
            <a:ext cx="859790" cy="592019"/>
          </a:xfrm>
          <a:prstGeom prst="rect">
            <a:avLst/>
          </a:prstGeom>
          <a:noFill/>
          <a:ln w="9525">
            <a:noFill/>
            <a:miter lim="800000"/>
            <a:headEnd/>
            <a:tailEnd/>
          </a:ln>
        </p:spPr>
      </p:pic>
      <p:sp>
        <p:nvSpPr>
          <p:cNvPr id="9" name="Footer Placeholder 8"/>
          <p:cNvSpPr>
            <a:spLocks noGrp="1"/>
          </p:cNvSpPr>
          <p:nvPr>
            <p:ph type="ftr" sz="quarter" idx="11"/>
          </p:nvPr>
        </p:nvSpPr>
        <p:spPr/>
        <p:txBody>
          <a:bodyPr/>
          <a:lstStyle/>
          <a:p>
            <a:r>
              <a:rPr lang="en-US" smtClean="0"/>
              <a:t>Data Communications and Network</a:t>
            </a:r>
            <a:endParaRPr lang="en-US"/>
          </a:p>
        </p:txBody>
      </p:sp>
      <p:sp>
        <p:nvSpPr>
          <p:cNvPr id="3" name="Rectangle 2"/>
          <p:cNvSpPr/>
          <p:nvPr/>
        </p:nvSpPr>
        <p:spPr>
          <a:xfrm>
            <a:off x="838200" y="1979474"/>
            <a:ext cx="7620000" cy="2585323"/>
          </a:xfrm>
          <a:prstGeom prst="rect">
            <a:avLst/>
          </a:prstGeom>
        </p:spPr>
        <p:txBody>
          <a:bodyPr wrap="square">
            <a:spAutoFit/>
          </a:bodyPr>
          <a:lstStyle/>
          <a:p>
            <a:r>
              <a:rPr lang="en-US" dirty="0"/>
              <a:t>The transport layer is responsible for getting data sent by the Session layer and divide them into packets that are transmitted to the Network layer. At the receiver, the Transport layer is responsible for taking packets received from the layer, reassemble the original data and thus send it to the Session layer. </a:t>
            </a:r>
            <a:endParaRPr lang="en-US" dirty="0" smtClean="0"/>
          </a:p>
          <a:p>
            <a:endParaRPr lang="en-US" dirty="0"/>
          </a:p>
          <a:p>
            <a:pPr marL="285750" indent="-285750">
              <a:buFont typeface="Arial" pitchFamily="34" charset="0"/>
              <a:buChar char="•"/>
            </a:pPr>
            <a:r>
              <a:rPr lang="en-US" dirty="0" smtClean="0"/>
              <a:t>flow control;</a:t>
            </a:r>
          </a:p>
          <a:p>
            <a:pPr marL="285750" indent="-285750">
              <a:buFont typeface="Arial" pitchFamily="34" charset="0"/>
              <a:buChar char="•"/>
            </a:pPr>
            <a:r>
              <a:rPr lang="en-US" dirty="0" smtClean="0"/>
              <a:t>ordering </a:t>
            </a:r>
            <a:r>
              <a:rPr lang="en-US" dirty="0"/>
              <a:t>of </a:t>
            </a:r>
            <a:r>
              <a:rPr lang="en-US" dirty="0" smtClean="0"/>
              <a:t>packets;</a:t>
            </a:r>
          </a:p>
          <a:p>
            <a:pPr marL="285750" indent="-285750">
              <a:buFont typeface="Arial" pitchFamily="34" charset="0"/>
              <a:buChar char="•"/>
            </a:pPr>
            <a:r>
              <a:rPr lang="en-US" dirty="0" smtClean="0"/>
              <a:t>error </a:t>
            </a:r>
            <a:r>
              <a:rPr lang="en-US" dirty="0"/>
              <a:t>correction, typically a transmitter for sending information received, stating that the packet was received successfully. </a:t>
            </a:r>
          </a:p>
        </p:txBody>
      </p:sp>
      <p:sp>
        <p:nvSpPr>
          <p:cNvPr id="8" name="Rectangle 7"/>
          <p:cNvSpPr/>
          <p:nvPr/>
        </p:nvSpPr>
        <p:spPr>
          <a:xfrm>
            <a:off x="838200" y="4800600"/>
            <a:ext cx="7086600" cy="1200329"/>
          </a:xfrm>
          <a:prstGeom prst="rect">
            <a:avLst/>
          </a:prstGeom>
        </p:spPr>
        <p:txBody>
          <a:bodyPr wrap="square">
            <a:spAutoFit/>
          </a:bodyPr>
          <a:lstStyle/>
          <a:p>
            <a:r>
              <a:rPr lang="en-US" dirty="0"/>
              <a:t>The OSI defines the transport protocol to operate in two modes: </a:t>
            </a:r>
            <a:endParaRPr lang="en-US" dirty="0" smtClean="0"/>
          </a:p>
          <a:p>
            <a:endParaRPr lang="en-US" dirty="0"/>
          </a:p>
          <a:p>
            <a:pPr marL="285750" lvl="0" indent="-285750">
              <a:buFont typeface="Arial" pitchFamily="34" charset="0"/>
              <a:buChar char="•"/>
            </a:pPr>
            <a:r>
              <a:rPr lang="en-US" dirty="0" smtClean="0"/>
              <a:t>Connection-oriented (TCP). </a:t>
            </a:r>
            <a:endParaRPr lang="en-US" dirty="0"/>
          </a:p>
          <a:p>
            <a:pPr marL="285750" lvl="0" indent="-285750">
              <a:buFont typeface="Arial" pitchFamily="34" charset="0"/>
              <a:buChar char="•"/>
            </a:pPr>
            <a:r>
              <a:rPr lang="en-US" dirty="0" smtClean="0"/>
              <a:t>Connectionless-oriented</a:t>
            </a:r>
            <a:r>
              <a:rPr lang="en-US" dirty="0"/>
              <a:t> </a:t>
            </a:r>
            <a:r>
              <a:rPr lang="en-US" dirty="0" smtClean="0"/>
              <a:t>(UDP)</a:t>
            </a:r>
            <a:endParaRPr lang="en-US" dirty="0"/>
          </a:p>
        </p:txBody>
      </p:sp>
    </p:spTree>
    <p:extLst>
      <p:ext uri="{BB962C8B-B14F-4D97-AF65-F5344CB8AC3E}">
        <p14:creationId xmlns:p14="http://schemas.microsoft.com/office/powerpoint/2010/main" val="28030960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482</TotalTime>
  <Words>1292</Words>
  <Application>Microsoft Office PowerPoint</Application>
  <PresentationFormat>On-screen Show (4:3)</PresentationFormat>
  <Paragraphs>95</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Data Communications and Networks</vt:lpstr>
      <vt:lpstr>Agenda</vt:lpstr>
      <vt:lpstr>Objective</vt:lpstr>
      <vt:lpstr>Pre-assessment</vt:lpstr>
      <vt:lpstr>The OSI Model</vt:lpstr>
      <vt:lpstr>The OSI Model – Physical Layer</vt:lpstr>
      <vt:lpstr>The OSI Model – Data Link Layer</vt:lpstr>
      <vt:lpstr>The OSI Model – Network Layer</vt:lpstr>
      <vt:lpstr>The OSI Model – Transport Layer</vt:lpstr>
      <vt:lpstr>The OSI Model – Session Layer</vt:lpstr>
      <vt:lpstr>The OSI Model – Presentation Layer</vt:lpstr>
      <vt:lpstr>The OSI Model – Application Layer</vt:lpstr>
      <vt:lpstr>Summary</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Communications and Networks</dc:title>
  <dc:creator>internet</dc:creator>
  <cp:lastModifiedBy>rcunha</cp:lastModifiedBy>
  <cp:revision>50</cp:revision>
  <dcterms:created xsi:type="dcterms:W3CDTF">2011-02-13T18:48:44Z</dcterms:created>
  <dcterms:modified xsi:type="dcterms:W3CDTF">2011-02-21T02:12:15Z</dcterms:modified>
</cp:coreProperties>
</file>