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80" r:id="rId4"/>
    <p:sldId id="281" r:id="rId5"/>
    <p:sldId id="282" r:id="rId6"/>
    <p:sldId id="283"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14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FE1961-D35E-422F-B7C4-61C1FDAE885C}" type="datetimeFigureOut">
              <a:rPr lang="en-US" smtClean="0"/>
              <a:pPr/>
              <a:t>2/20/2011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2DCFF0-F180-406B-B867-47C8CC30DD78}" type="slidenum">
              <a:rPr lang="en-US" smtClean="0"/>
              <a:pPr/>
              <a:t>‹#›</a:t>
            </a:fld>
            <a:endParaRPr lang="en-US"/>
          </a:p>
        </p:txBody>
      </p:sp>
    </p:spTree>
    <p:extLst>
      <p:ext uri="{BB962C8B-B14F-4D97-AF65-F5344CB8AC3E}">
        <p14:creationId xmlns:p14="http://schemas.microsoft.com/office/powerpoint/2010/main" val="2261084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pPr/>
              <a:t>2</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pPr/>
              <a:t>11</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pPr/>
              <a:t>12</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pPr/>
              <a:t>13</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pPr/>
              <a:t>14</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pPr/>
              <a:t>15</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pPr/>
              <a:t>16</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pPr/>
              <a:t>17</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pPr/>
              <a:t>18</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pPr/>
              <a:t>19</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pPr/>
              <a:t>3</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pPr/>
              <a:t>4</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pPr/>
              <a:t>5</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pPr/>
              <a:t>6</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pPr/>
              <a:t>7</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pPr/>
              <a:t>8</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pPr/>
              <a:t>9</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pPr/>
              <a:t>10</a:t>
            </a:fld>
            <a:endParaRPr lang="en-US"/>
          </a:p>
        </p:txBody>
      </p:sp>
    </p:spTree>
    <p:extLst>
      <p:ext uri="{BB962C8B-B14F-4D97-AF65-F5344CB8AC3E}">
        <p14:creationId xmlns:p14="http://schemas.microsoft.com/office/powerpoint/2010/main" val="3672295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CD798B-56DD-4770-AB18-A6D5691B604F}" type="datetime1">
              <a:rPr lang="en-US" smtClean="0"/>
              <a:pPr/>
              <a:t>2/20/2011</a:t>
            </a:fld>
            <a:endParaRPr lang="en-US"/>
          </a:p>
        </p:txBody>
      </p:sp>
      <p:sp>
        <p:nvSpPr>
          <p:cNvPr id="5" name="Footer Placeholder 4"/>
          <p:cNvSpPr>
            <a:spLocks noGrp="1"/>
          </p:cNvSpPr>
          <p:nvPr>
            <p:ph type="ftr" sz="quarter" idx="11"/>
          </p:nvPr>
        </p:nvSpPr>
        <p:spPr/>
        <p:txBody>
          <a:bodyPr/>
          <a:lstStyle/>
          <a:p>
            <a:r>
              <a:rPr lang="en-US" smtClean="0"/>
              <a:t>Data Communications and Network</a:t>
            </a:r>
            <a:endParaRPr lang="en-US"/>
          </a:p>
        </p:txBody>
      </p:sp>
      <p:sp>
        <p:nvSpPr>
          <p:cNvPr id="6" name="Slide Number Placeholder 5"/>
          <p:cNvSpPr>
            <a:spLocks noGrp="1"/>
          </p:cNvSpPr>
          <p:nvPr>
            <p:ph type="sldNum" sz="quarter" idx="12"/>
          </p:nvPr>
        </p:nvSpPr>
        <p:spPr/>
        <p:txBody>
          <a:bodyPr/>
          <a:lstStyle/>
          <a:p>
            <a:fld id="{6F3AD997-40A5-4905-B10E-124E596A99DF}" type="slidenum">
              <a:rPr lang="en-US" smtClean="0"/>
              <a:pPr/>
              <a:t>‹#›</a:t>
            </a:fld>
            <a:endParaRPr lang="en-US"/>
          </a:p>
        </p:txBody>
      </p:sp>
    </p:spTree>
    <p:extLst>
      <p:ext uri="{BB962C8B-B14F-4D97-AF65-F5344CB8AC3E}">
        <p14:creationId xmlns:p14="http://schemas.microsoft.com/office/powerpoint/2010/main" val="3768286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0283A-4DB2-4D47-ABBA-0A073FA8236C}" type="datetime1">
              <a:rPr lang="en-US" smtClean="0"/>
              <a:pPr/>
              <a:t>2/20/2011</a:t>
            </a:fld>
            <a:endParaRPr lang="en-US"/>
          </a:p>
        </p:txBody>
      </p:sp>
      <p:sp>
        <p:nvSpPr>
          <p:cNvPr id="5" name="Footer Placeholder 4"/>
          <p:cNvSpPr>
            <a:spLocks noGrp="1"/>
          </p:cNvSpPr>
          <p:nvPr>
            <p:ph type="ftr" sz="quarter" idx="11"/>
          </p:nvPr>
        </p:nvSpPr>
        <p:spPr/>
        <p:txBody>
          <a:bodyPr/>
          <a:lstStyle/>
          <a:p>
            <a:r>
              <a:rPr lang="en-US" smtClean="0"/>
              <a:t>Data Communications and Network</a:t>
            </a:r>
            <a:endParaRPr lang="en-US"/>
          </a:p>
        </p:txBody>
      </p:sp>
      <p:sp>
        <p:nvSpPr>
          <p:cNvPr id="6" name="Slide Number Placeholder 5"/>
          <p:cNvSpPr>
            <a:spLocks noGrp="1"/>
          </p:cNvSpPr>
          <p:nvPr>
            <p:ph type="sldNum" sz="quarter" idx="12"/>
          </p:nvPr>
        </p:nvSpPr>
        <p:spPr/>
        <p:txBody>
          <a:bodyPr/>
          <a:lstStyle/>
          <a:p>
            <a:fld id="{6F3AD997-40A5-4905-B10E-124E596A99DF}" type="slidenum">
              <a:rPr lang="en-US" smtClean="0"/>
              <a:pPr/>
              <a:t>‹#›</a:t>
            </a:fld>
            <a:endParaRPr lang="en-US"/>
          </a:p>
        </p:txBody>
      </p:sp>
    </p:spTree>
    <p:extLst>
      <p:ext uri="{BB962C8B-B14F-4D97-AF65-F5344CB8AC3E}">
        <p14:creationId xmlns:p14="http://schemas.microsoft.com/office/powerpoint/2010/main" val="398635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E403B6-5C02-448A-B9F2-9903B0C8E29F}" type="datetime1">
              <a:rPr lang="en-US" smtClean="0"/>
              <a:pPr/>
              <a:t>2/20/2011</a:t>
            </a:fld>
            <a:endParaRPr lang="en-US"/>
          </a:p>
        </p:txBody>
      </p:sp>
      <p:sp>
        <p:nvSpPr>
          <p:cNvPr id="5" name="Footer Placeholder 4"/>
          <p:cNvSpPr>
            <a:spLocks noGrp="1"/>
          </p:cNvSpPr>
          <p:nvPr>
            <p:ph type="ftr" sz="quarter" idx="11"/>
          </p:nvPr>
        </p:nvSpPr>
        <p:spPr/>
        <p:txBody>
          <a:bodyPr/>
          <a:lstStyle/>
          <a:p>
            <a:r>
              <a:rPr lang="en-US" smtClean="0"/>
              <a:t>Data Communications and Network</a:t>
            </a:r>
            <a:endParaRPr lang="en-US"/>
          </a:p>
        </p:txBody>
      </p:sp>
      <p:sp>
        <p:nvSpPr>
          <p:cNvPr id="6" name="Slide Number Placeholder 5"/>
          <p:cNvSpPr>
            <a:spLocks noGrp="1"/>
          </p:cNvSpPr>
          <p:nvPr>
            <p:ph type="sldNum" sz="quarter" idx="12"/>
          </p:nvPr>
        </p:nvSpPr>
        <p:spPr/>
        <p:txBody>
          <a:bodyPr/>
          <a:lstStyle/>
          <a:p>
            <a:fld id="{6F3AD997-40A5-4905-B10E-124E596A99DF}" type="slidenum">
              <a:rPr lang="en-US" smtClean="0"/>
              <a:pPr/>
              <a:t>‹#›</a:t>
            </a:fld>
            <a:endParaRPr lang="en-US"/>
          </a:p>
        </p:txBody>
      </p:sp>
    </p:spTree>
    <p:extLst>
      <p:ext uri="{BB962C8B-B14F-4D97-AF65-F5344CB8AC3E}">
        <p14:creationId xmlns:p14="http://schemas.microsoft.com/office/powerpoint/2010/main" val="4288303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BC1A53-3E81-4152-9609-6621CC28A38C}" type="datetime1">
              <a:rPr lang="en-US" smtClean="0"/>
              <a:pPr/>
              <a:t>2/20/2011</a:t>
            </a:fld>
            <a:endParaRPr lang="en-US"/>
          </a:p>
        </p:txBody>
      </p:sp>
      <p:sp>
        <p:nvSpPr>
          <p:cNvPr id="5" name="Footer Placeholder 4"/>
          <p:cNvSpPr>
            <a:spLocks noGrp="1"/>
          </p:cNvSpPr>
          <p:nvPr>
            <p:ph type="ftr" sz="quarter" idx="11"/>
          </p:nvPr>
        </p:nvSpPr>
        <p:spPr/>
        <p:txBody>
          <a:bodyPr/>
          <a:lstStyle/>
          <a:p>
            <a:r>
              <a:rPr lang="en-US" smtClean="0"/>
              <a:t>Data Communications and Network</a:t>
            </a:r>
            <a:endParaRPr lang="en-US"/>
          </a:p>
        </p:txBody>
      </p:sp>
      <p:sp>
        <p:nvSpPr>
          <p:cNvPr id="6" name="Slide Number Placeholder 5"/>
          <p:cNvSpPr>
            <a:spLocks noGrp="1"/>
          </p:cNvSpPr>
          <p:nvPr>
            <p:ph type="sldNum" sz="quarter" idx="12"/>
          </p:nvPr>
        </p:nvSpPr>
        <p:spPr/>
        <p:txBody>
          <a:bodyPr/>
          <a:lstStyle/>
          <a:p>
            <a:fld id="{6F3AD997-40A5-4905-B10E-124E596A99DF}" type="slidenum">
              <a:rPr lang="en-US" smtClean="0"/>
              <a:pPr/>
              <a:t>‹#›</a:t>
            </a:fld>
            <a:endParaRPr lang="en-US"/>
          </a:p>
        </p:txBody>
      </p:sp>
    </p:spTree>
    <p:extLst>
      <p:ext uri="{BB962C8B-B14F-4D97-AF65-F5344CB8AC3E}">
        <p14:creationId xmlns:p14="http://schemas.microsoft.com/office/powerpoint/2010/main" val="2659261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87E57D-EC23-4EC6-B196-A2CBDAE90AFF}" type="datetime1">
              <a:rPr lang="en-US" smtClean="0"/>
              <a:pPr/>
              <a:t>2/20/2011</a:t>
            </a:fld>
            <a:endParaRPr lang="en-US"/>
          </a:p>
        </p:txBody>
      </p:sp>
      <p:sp>
        <p:nvSpPr>
          <p:cNvPr id="5" name="Footer Placeholder 4"/>
          <p:cNvSpPr>
            <a:spLocks noGrp="1"/>
          </p:cNvSpPr>
          <p:nvPr>
            <p:ph type="ftr" sz="quarter" idx="11"/>
          </p:nvPr>
        </p:nvSpPr>
        <p:spPr/>
        <p:txBody>
          <a:bodyPr/>
          <a:lstStyle/>
          <a:p>
            <a:r>
              <a:rPr lang="en-US" smtClean="0"/>
              <a:t>Data Communications and Network</a:t>
            </a:r>
            <a:endParaRPr lang="en-US"/>
          </a:p>
        </p:txBody>
      </p:sp>
      <p:sp>
        <p:nvSpPr>
          <p:cNvPr id="6" name="Slide Number Placeholder 5"/>
          <p:cNvSpPr>
            <a:spLocks noGrp="1"/>
          </p:cNvSpPr>
          <p:nvPr>
            <p:ph type="sldNum" sz="quarter" idx="12"/>
          </p:nvPr>
        </p:nvSpPr>
        <p:spPr/>
        <p:txBody>
          <a:bodyPr/>
          <a:lstStyle/>
          <a:p>
            <a:fld id="{6F3AD997-40A5-4905-B10E-124E596A99DF}" type="slidenum">
              <a:rPr lang="en-US" smtClean="0"/>
              <a:pPr/>
              <a:t>‹#›</a:t>
            </a:fld>
            <a:endParaRPr lang="en-US"/>
          </a:p>
        </p:txBody>
      </p:sp>
    </p:spTree>
    <p:extLst>
      <p:ext uri="{BB962C8B-B14F-4D97-AF65-F5344CB8AC3E}">
        <p14:creationId xmlns:p14="http://schemas.microsoft.com/office/powerpoint/2010/main" val="321873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9B709F-4085-4E93-A891-80BA707BEE46}" type="datetime1">
              <a:rPr lang="en-US" smtClean="0"/>
              <a:pPr/>
              <a:t>2/20/2011</a:t>
            </a:fld>
            <a:endParaRPr lang="en-US"/>
          </a:p>
        </p:txBody>
      </p:sp>
      <p:sp>
        <p:nvSpPr>
          <p:cNvPr id="6" name="Footer Placeholder 5"/>
          <p:cNvSpPr>
            <a:spLocks noGrp="1"/>
          </p:cNvSpPr>
          <p:nvPr>
            <p:ph type="ftr" sz="quarter" idx="11"/>
          </p:nvPr>
        </p:nvSpPr>
        <p:spPr/>
        <p:txBody>
          <a:bodyPr/>
          <a:lstStyle/>
          <a:p>
            <a:r>
              <a:rPr lang="en-US" smtClean="0"/>
              <a:t>Data Communications and Network</a:t>
            </a:r>
            <a:endParaRPr lang="en-US"/>
          </a:p>
        </p:txBody>
      </p:sp>
      <p:sp>
        <p:nvSpPr>
          <p:cNvPr id="7" name="Slide Number Placeholder 6"/>
          <p:cNvSpPr>
            <a:spLocks noGrp="1"/>
          </p:cNvSpPr>
          <p:nvPr>
            <p:ph type="sldNum" sz="quarter" idx="12"/>
          </p:nvPr>
        </p:nvSpPr>
        <p:spPr/>
        <p:txBody>
          <a:bodyPr/>
          <a:lstStyle/>
          <a:p>
            <a:fld id="{6F3AD997-40A5-4905-B10E-124E596A99DF}" type="slidenum">
              <a:rPr lang="en-US" smtClean="0"/>
              <a:pPr/>
              <a:t>‹#›</a:t>
            </a:fld>
            <a:endParaRPr lang="en-US"/>
          </a:p>
        </p:txBody>
      </p:sp>
    </p:spTree>
    <p:extLst>
      <p:ext uri="{BB962C8B-B14F-4D97-AF65-F5344CB8AC3E}">
        <p14:creationId xmlns:p14="http://schemas.microsoft.com/office/powerpoint/2010/main" val="2892902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1A7271-486E-4F59-A11F-F952C07C0DF5}" type="datetime1">
              <a:rPr lang="en-US" smtClean="0"/>
              <a:pPr/>
              <a:t>2/20/2011</a:t>
            </a:fld>
            <a:endParaRPr lang="en-US"/>
          </a:p>
        </p:txBody>
      </p:sp>
      <p:sp>
        <p:nvSpPr>
          <p:cNvPr id="8" name="Footer Placeholder 7"/>
          <p:cNvSpPr>
            <a:spLocks noGrp="1"/>
          </p:cNvSpPr>
          <p:nvPr>
            <p:ph type="ftr" sz="quarter" idx="11"/>
          </p:nvPr>
        </p:nvSpPr>
        <p:spPr/>
        <p:txBody>
          <a:bodyPr/>
          <a:lstStyle/>
          <a:p>
            <a:r>
              <a:rPr lang="en-US" smtClean="0"/>
              <a:t>Data Communications and Network</a:t>
            </a:r>
            <a:endParaRPr lang="en-US"/>
          </a:p>
        </p:txBody>
      </p:sp>
      <p:sp>
        <p:nvSpPr>
          <p:cNvPr id="9" name="Slide Number Placeholder 8"/>
          <p:cNvSpPr>
            <a:spLocks noGrp="1"/>
          </p:cNvSpPr>
          <p:nvPr>
            <p:ph type="sldNum" sz="quarter" idx="12"/>
          </p:nvPr>
        </p:nvSpPr>
        <p:spPr/>
        <p:txBody>
          <a:bodyPr/>
          <a:lstStyle/>
          <a:p>
            <a:fld id="{6F3AD997-40A5-4905-B10E-124E596A99DF}" type="slidenum">
              <a:rPr lang="en-US" smtClean="0"/>
              <a:pPr/>
              <a:t>‹#›</a:t>
            </a:fld>
            <a:endParaRPr lang="en-US"/>
          </a:p>
        </p:txBody>
      </p:sp>
    </p:spTree>
    <p:extLst>
      <p:ext uri="{BB962C8B-B14F-4D97-AF65-F5344CB8AC3E}">
        <p14:creationId xmlns:p14="http://schemas.microsoft.com/office/powerpoint/2010/main" val="2834937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235D9A-D7AE-4144-A98B-B58E21F62D95}" type="datetime1">
              <a:rPr lang="en-US" smtClean="0"/>
              <a:pPr/>
              <a:t>2/20/2011</a:t>
            </a:fld>
            <a:endParaRPr lang="en-US"/>
          </a:p>
        </p:txBody>
      </p:sp>
      <p:sp>
        <p:nvSpPr>
          <p:cNvPr id="4" name="Footer Placeholder 3"/>
          <p:cNvSpPr>
            <a:spLocks noGrp="1"/>
          </p:cNvSpPr>
          <p:nvPr>
            <p:ph type="ftr" sz="quarter" idx="11"/>
          </p:nvPr>
        </p:nvSpPr>
        <p:spPr/>
        <p:txBody>
          <a:bodyPr/>
          <a:lstStyle/>
          <a:p>
            <a:r>
              <a:rPr lang="en-US" smtClean="0"/>
              <a:t>Data Communications and Network</a:t>
            </a:r>
            <a:endParaRPr lang="en-US"/>
          </a:p>
        </p:txBody>
      </p:sp>
      <p:sp>
        <p:nvSpPr>
          <p:cNvPr id="5" name="Slide Number Placeholder 4"/>
          <p:cNvSpPr>
            <a:spLocks noGrp="1"/>
          </p:cNvSpPr>
          <p:nvPr>
            <p:ph type="sldNum" sz="quarter" idx="12"/>
          </p:nvPr>
        </p:nvSpPr>
        <p:spPr/>
        <p:txBody>
          <a:bodyPr/>
          <a:lstStyle/>
          <a:p>
            <a:fld id="{6F3AD997-40A5-4905-B10E-124E596A99DF}" type="slidenum">
              <a:rPr lang="en-US" smtClean="0"/>
              <a:pPr/>
              <a:t>‹#›</a:t>
            </a:fld>
            <a:endParaRPr lang="en-US"/>
          </a:p>
        </p:txBody>
      </p:sp>
    </p:spTree>
    <p:extLst>
      <p:ext uri="{BB962C8B-B14F-4D97-AF65-F5344CB8AC3E}">
        <p14:creationId xmlns:p14="http://schemas.microsoft.com/office/powerpoint/2010/main" val="940924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983BB-70E8-4EF9-BE44-42E6A6BB4274}" type="datetime1">
              <a:rPr lang="en-US" smtClean="0"/>
              <a:pPr/>
              <a:t>2/20/2011</a:t>
            </a:fld>
            <a:endParaRPr lang="en-US"/>
          </a:p>
        </p:txBody>
      </p:sp>
      <p:sp>
        <p:nvSpPr>
          <p:cNvPr id="3" name="Footer Placeholder 2"/>
          <p:cNvSpPr>
            <a:spLocks noGrp="1"/>
          </p:cNvSpPr>
          <p:nvPr>
            <p:ph type="ftr" sz="quarter" idx="11"/>
          </p:nvPr>
        </p:nvSpPr>
        <p:spPr/>
        <p:txBody>
          <a:bodyPr/>
          <a:lstStyle/>
          <a:p>
            <a:r>
              <a:rPr lang="en-US" smtClean="0"/>
              <a:t>Data Communications and Network</a:t>
            </a:r>
            <a:endParaRPr lang="en-US"/>
          </a:p>
        </p:txBody>
      </p:sp>
      <p:sp>
        <p:nvSpPr>
          <p:cNvPr id="4" name="Slide Number Placeholder 3"/>
          <p:cNvSpPr>
            <a:spLocks noGrp="1"/>
          </p:cNvSpPr>
          <p:nvPr>
            <p:ph type="sldNum" sz="quarter" idx="12"/>
          </p:nvPr>
        </p:nvSpPr>
        <p:spPr/>
        <p:txBody>
          <a:bodyPr/>
          <a:lstStyle/>
          <a:p>
            <a:fld id="{6F3AD997-40A5-4905-B10E-124E596A99DF}" type="slidenum">
              <a:rPr lang="en-US" smtClean="0"/>
              <a:pPr/>
              <a:t>‹#›</a:t>
            </a:fld>
            <a:endParaRPr lang="en-US"/>
          </a:p>
        </p:txBody>
      </p:sp>
    </p:spTree>
    <p:extLst>
      <p:ext uri="{BB962C8B-B14F-4D97-AF65-F5344CB8AC3E}">
        <p14:creationId xmlns:p14="http://schemas.microsoft.com/office/powerpoint/2010/main" val="148730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69C39-1143-4245-8E33-73C194CB5348}" type="datetime1">
              <a:rPr lang="en-US" smtClean="0"/>
              <a:pPr/>
              <a:t>2/20/2011</a:t>
            </a:fld>
            <a:endParaRPr lang="en-US"/>
          </a:p>
        </p:txBody>
      </p:sp>
      <p:sp>
        <p:nvSpPr>
          <p:cNvPr id="6" name="Footer Placeholder 5"/>
          <p:cNvSpPr>
            <a:spLocks noGrp="1"/>
          </p:cNvSpPr>
          <p:nvPr>
            <p:ph type="ftr" sz="quarter" idx="11"/>
          </p:nvPr>
        </p:nvSpPr>
        <p:spPr/>
        <p:txBody>
          <a:bodyPr/>
          <a:lstStyle/>
          <a:p>
            <a:r>
              <a:rPr lang="en-US" smtClean="0"/>
              <a:t>Data Communications and Network</a:t>
            </a:r>
            <a:endParaRPr lang="en-US"/>
          </a:p>
        </p:txBody>
      </p:sp>
      <p:sp>
        <p:nvSpPr>
          <p:cNvPr id="7" name="Slide Number Placeholder 6"/>
          <p:cNvSpPr>
            <a:spLocks noGrp="1"/>
          </p:cNvSpPr>
          <p:nvPr>
            <p:ph type="sldNum" sz="quarter" idx="12"/>
          </p:nvPr>
        </p:nvSpPr>
        <p:spPr/>
        <p:txBody>
          <a:bodyPr/>
          <a:lstStyle/>
          <a:p>
            <a:fld id="{6F3AD997-40A5-4905-B10E-124E596A99DF}" type="slidenum">
              <a:rPr lang="en-US" smtClean="0"/>
              <a:pPr/>
              <a:t>‹#›</a:t>
            </a:fld>
            <a:endParaRPr lang="en-US"/>
          </a:p>
        </p:txBody>
      </p:sp>
    </p:spTree>
    <p:extLst>
      <p:ext uri="{BB962C8B-B14F-4D97-AF65-F5344CB8AC3E}">
        <p14:creationId xmlns:p14="http://schemas.microsoft.com/office/powerpoint/2010/main" val="1883597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F7470D-3ECD-4EA2-823C-0E961B87836E}" type="datetime1">
              <a:rPr lang="en-US" smtClean="0"/>
              <a:pPr/>
              <a:t>2/20/2011</a:t>
            </a:fld>
            <a:endParaRPr lang="en-US"/>
          </a:p>
        </p:txBody>
      </p:sp>
      <p:sp>
        <p:nvSpPr>
          <p:cNvPr id="6" name="Footer Placeholder 5"/>
          <p:cNvSpPr>
            <a:spLocks noGrp="1"/>
          </p:cNvSpPr>
          <p:nvPr>
            <p:ph type="ftr" sz="quarter" idx="11"/>
          </p:nvPr>
        </p:nvSpPr>
        <p:spPr/>
        <p:txBody>
          <a:bodyPr/>
          <a:lstStyle/>
          <a:p>
            <a:r>
              <a:rPr lang="en-US" smtClean="0"/>
              <a:t>Data Communications and Network</a:t>
            </a:r>
            <a:endParaRPr lang="en-US"/>
          </a:p>
        </p:txBody>
      </p:sp>
      <p:sp>
        <p:nvSpPr>
          <p:cNvPr id="7" name="Slide Number Placeholder 6"/>
          <p:cNvSpPr>
            <a:spLocks noGrp="1"/>
          </p:cNvSpPr>
          <p:nvPr>
            <p:ph type="sldNum" sz="quarter" idx="12"/>
          </p:nvPr>
        </p:nvSpPr>
        <p:spPr/>
        <p:txBody>
          <a:bodyPr/>
          <a:lstStyle/>
          <a:p>
            <a:fld id="{6F3AD997-40A5-4905-B10E-124E596A99DF}" type="slidenum">
              <a:rPr lang="en-US" smtClean="0"/>
              <a:pPr/>
              <a:t>‹#›</a:t>
            </a:fld>
            <a:endParaRPr lang="en-US"/>
          </a:p>
        </p:txBody>
      </p:sp>
    </p:spTree>
    <p:extLst>
      <p:ext uri="{BB962C8B-B14F-4D97-AF65-F5344CB8AC3E}">
        <p14:creationId xmlns:p14="http://schemas.microsoft.com/office/powerpoint/2010/main" val="810154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A05E6-203C-45E4-A3F3-7FCC52556307}" type="datetime1">
              <a:rPr lang="en-US" smtClean="0"/>
              <a:pPr/>
              <a:t>2/20/2011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Data Communications and Network</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AD997-40A5-4905-B10E-124E596A99DF}" type="slidenum">
              <a:rPr lang="en-US" smtClean="0"/>
              <a:pPr/>
              <a:t>‹#›</a:t>
            </a:fld>
            <a:endParaRPr lang="en-US"/>
          </a:p>
        </p:txBody>
      </p:sp>
    </p:spTree>
    <p:extLst>
      <p:ext uri="{BB962C8B-B14F-4D97-AF65-F5344CB8AC3E}">
        <p14:creationId xmlns:p14="http://schemas.microsoft.com/office/powerpoint/2010/main" val="3685971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1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14.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15.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 Communications and Networks</a:t>
            </a:r>
            <a:endParaRPr lang="en-US" dirty="0"/>
          </a:p>
        </p:txBody>
      </p:sp>
      <p:sp>
        <p:nvSpPr>
          <p:cNvPr id="3" name="Subtitle 2"/>
          <p:cNvSpPr>
            <a:spLocks noGrp="1"/>
          </p:cNvSpPr>
          <p:nvPr>
            <p:ph type="subTitle" idx="1"/>
          </p:nvPr>
        </p:nvSpPr>
        <p:spPr>
          <a:xfrm>
            <a:off x="1371600" y="3886200"/>
            <a:ext cx="6400800" cy="685800"/>
          </a:xfrm>
        </p:spPr>
        <p:txBody>
          <a:bodyPr/>
          <a:lstStyle/>
          <a:p>
            <a:r>
              <a:rPr lang="en-US" dirty="0" smtClean="0"/>
              <a:t>Chapter 4 - TCP/IP</a:t>
            </a:r>
            <a:endParaRPr lang="en-US" dirty="0"/>
          </a:p>
        </p:txBody>
      </p:sp>
      <p:sp>
        <p:nvSpPr>
          <p:cNvPr id="4" name="Footer Placeholder 3"/>
          <p:cNvSpPr>
            <a:spLocks noGrp="1"/>
          </p:cNvSpPr>
          <p:nvPr>
            <p:ph type="ftr" sz="quarter" idx="11"/>
          </p:nvPr>
        </p:nvSpPr>
        <p:spPr>
          <a:xfrm>
            <a:off x="152400" y="6356350"/>
            <a:ext cx="8686800" cy="365125"/>
          </a:xfrm>
        </p:spPr>
        <p:txBody>
          <a:bodyPr/>
          <a:lstStyle/>
          <a:p>
            <a:r>
              <a:rPr lang="en-US" dirty="0" smtClean="0"/>
              <a:t>ICT-BVF8.1- Data Communications and Network                                                                                                               Trainer: Dr. Abbes  </a:t>
            </a:r>
            <a:r>
              <a:rPr lang="en-US" dirty="0" err="1" smtClean="0"/>
              <a:t>Sebihi</a:t>
            </a:r>
            <a:endParaRPr lang="en-US" dirty="0"/>
          </a:p>
        </p:txBody>
      </p:sp>
      <p:sp>
        <p:nvSpPr>
          <p:cNvPr id="5" name="Rectangle 4"/>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pic>
        <p:nvPicPr>
          <p:cNvPr id="6" name="Picture 5" descr="D:\Department ICT\Verschiedenes\giz is  logo\gizlogo-is-de-rgb.gif"/>
          <p:cNvPicPr/>
          <p:nvPr/>
        </p:nvPicPr>
        <p:blipFill>
          <a:blip r:embed="rId2" cstate="print"/>
          <a:srcRect/>
          <a:stretch>
            <a:fillRect/>
          </a:stretch>
        </p:blipFill>
        <p:spPr bwMode="auto">
          <a:xfrm>
            <a:off x="457200" y="109497"/>
            <a:ext cx="2186643" cy="640596"/>
          </a:xfrm>
          <a:prstGeom prst="rect">
            <a:avLst/>
          </a:prstGeom>
          <a:noFill/>
          <a:ln w="9525">
            <a:noFill/>
            <a:miter lim="800000"/>
            <a:headEnd/>
            <a:tailEnd/>
          </a:ln>
        </p:spPr>
      </p:pic>
      <p:pic>
        <p:nvPicPr>
          <p:cNvPr id="7" name="Picture 6" descr="college20090617"/>
          <p:cNvPicPr/>
          <p:nvPr/>
        </p:nvPicPr>
        <p:blipFill>
          <a:blip r:embed="rId3" cstate="print"/>
          <a:srcRect/>
          <a:stretch>
            <a:fillRect/>
          </a:stretch>
        </p:blipFill>
        <p:spPr bwMode="auto">
          <a:xfrm>
            <a:off x="2643208" y="152437"/>
            <a:ext cx="1584325" cy="519157"/>
          </a:xfrm>
          <a:prstGeom prst="rect">
            <a:avLst/>
          </a:prstGeom>
          <a:noFill/>
          <a:ln w="9525">
            <a:noFill/>
            <a:miter lim="800000"/>
            <a:headEnd/>
            <a:tailEnd/>
          </a:ln>
        </p:spPr>
      </p:pic>
      <p:pic>
        <p:nvPicPr>
          <p:cNvPr id="8" name="Picture 7" descr="Z:\05 Marketing and PR\05-03 Logo, Corporate Identity\05-03_TVTC_Logo_20090609.bmp"/>
          <p:cNvPicPr/>
          <p:nvPr/>
        </p:nvPicPr>
        <p:blipFill>
          <a:blip r:embed="rId4" cstate="print"/>
          <a:srcRect/>
          <a:stretch>
            <a:fillRect/>
          </a:stretch>
        </p:blipFill>
        <p:spPr bwMode="auto">
          <a:xfrm>
            <a:off x="4372313" y="169346"/>
            <a:ext cx="859790" cy="592019"/>
          </a:xfrm>
          <a:prstGeom prst="rect">
            <a:avLst/>
          </a:prstGeom>
          <a:noFill/>
          <a:ln w="9525">
            <a:noFill/>
            <a:miter lim="800000"/>
            <a:headEnd/>
            <a:tailEnd/>
          </a:ln>
        </p:spPr>
      </p:pic>
    </p:spTree>
    <p:extLst>
      <p:ext uri="{BB962C8B-B14F-4D97-AF65-F5344CB8AC3E}">
        <p14:creationId xmlns:p14="http://schemas.microsoft.com/office/powerpoint/2010/main" val="1462835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normAutofit/>
          </a:bodyPr>
          <a:lstStyle/>
          <a:p>
            <a:r>
              <a:rPr lang="en-US" dirty="0" smtClean="0"/>
              <a:t>The Internet Layer</a:t>
            </a:r>
            <a:endParaRPr lang="en-US" dirty="0"/>
          </a:p>
        </p:txBody>
      </p:sp>
      <p:sp>
        <p:nvSpPr>
          <p:cNvPr id="3" name="Content Placeholder 2"/>
          <p:cNvSpPr>
            <a:spLocks noGrp="1"/>
          </p:cNvSpPr>
          <p:nvPr>
            <p:ph idx="1"/>
          </p:nvPr>
        </p:nvSpPr>
        <p:spPr>
          <a:xfrm>
            <a:off x="381000" y="1981200"/>
            <a:ext cx="8536008" cy="3657600"/>
          </a:xfrm>
        </p:spPr>
        <p:txBody>
          <a:bodyPr>
            <a:noAutofit/>
          </a:bodyPr>
          <a:lstStyle/>
          <a:p>
            <a:pPr marL="0" indent="0" algn="just">
              <a:buNone/>
            </a:pPr>
            <a:r>
              <a:rPr lang="en-US" sz="2500" dirty="0"/>
              <a:t>The</a:t>
            </a:r>
            <a:r>
              <a:rPr lang="en-US" sz="2500" b="1" dirty="0"/>
              <a:t> </a:t>
            </a:r>
            <a:r>
              <a:rPr lang="en-US" sz="2500" dirty="0"/>
              <a:t>Internet layer provides the image of a virtual network of inter-network. The IP (Internet Protocol) is the most important protocol in this layer. It is a connectionless protocol that does not assume reliability of lower layers</a:t>
            </a:r>
            <a:r>
              <a:rPr lang="en-US" sz="2500" dirty="0" smtClean="0"/>
              <a:t>. </a:t>
            </a:r>
          </a:p>
          <a:p>
            <a:pPr marL="0" indent="0" algn="just">
              <a:buNone/>
            </a:pPr>
            <a:r>
              <a:rPr lang="en-US" sz="2500" dirty="0" smtClean="0"/>
              <a:t>Part </a:t>
            </a:r>
            <a:r>
              <a:rPr lang="en-US" sz="2500" dirty="0"/>
              <a:t>of the communication messages between computers is a routing function that ensures that messages are properly delivered to its destination. It enables the routing of datagrams (data packets) to remote machines along with the management of their division and assembly upon receipt.</a:t>
            </a:r>
            <a:endParaRPr lang="en-US" sz="2500" b="1" dirty="0"/>
          </a:p>
        </p:txBody>
      </p:sp>
      <p:pic>
        <p:nvPicPr>
          <p:cNvPr id="4" name="Picture 3" descr="D:\Department ICT\Verschiedenes\giz is  logo\gizlogo-is-de-rgb.gif"/>
          <p:cNvPicPr/>
          <p:nvPr/>
        </p:nvPicPr>
        <p:blipFill>
          <a:blip r:embed="rId3" cstate="print"/>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cstate="print"/>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cstate="print"/>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a:xfrm>
            <a:off x="533400" y="6356350"/>
            <a:ext cx="8229600" cy="365125"/>
          </a:xfrm>
        </p:spPr>
        <p:txBody>
          <a:bodyPr/>
          <a:lstStyle/>
          <a:p>
            <a:r>
              <a:rPr lang="en-US" dirty="0" smtClean="0"/>
              <a:t>ICT-BVF8.1- Data Communications and Network                                                                                                     Trainer: Dr. Abbes  </a:t>
            </a:r>
            <a:r>
              <a:rPr lang="en-US" dirty="0" err="1" smtClean="0"/>
              <a:t>Sebihi</a:t>
            </a:r>
            <a:endParaRPr lang="en-US" dirty="0"/>
          </a:p>
        </p:txBody>
      </p:sp>
      <p:sp>
        <p:nvSpPr>
          <p:cNvPr id="8" name="Rectangle 7"/>
          <p:cNvSpPr/>
          <p:nvPr/>
        </p:nvSpPr>
        <p:spPr>
          <a:xfrm>
            <a:off x="457200" y="5802868"/>
            <a:ext cx="6629400" cy="369332"/>
          </a:xfrm>
          <a:prstGeom prst="rect">
            <a:avLst/>
          </a:prstGeom>
        </p:spPr>
        <p:txBody>
          <a:bodyPr wrap="square">
            <a:spAutoFit/>
          </a:bodyPr>
          <a:lstStyle/>
          <a:p>
            <a:pPr algn="just"/>
            <a:r>
              <a:rPr lang="en-US" b="1" dirty="0"/>
              <a:t>Protocols</a:t>
            </a:r>
            <a:r>
              <a:rPr lang="en-US" dirty="0"/>
              <a:t>: IP (IPv4, IPv6), ICMP, ICMPv6 , ARP, RARP,  IPsec</a:t>
            </a:r>
            <a:r>
              <a:rPr lang="en-US" dirty="0" smtClean="0"/>
              <a:t>.</a:t>
            </a:r>
            <a:endParaRPr lang="en-US" dirty="0"/>
          </a:p>
        </p:txBody>
      </p:sp>
    </p:spTree>
    <p:extLst>
      <p:ext uri="{BB962C8B-B14F-4D97-AF65-F5344CB8AC3E}">
        <p14:creationId xmlns:p14="http://schemas.microsoft.com/office/powerpoint/2010/main" val="3371861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normAutofit/>
          </a:bodyPr>
          <a:lstStyle/>
          <a:p>
            <a:r>
              <a:rPr lang="en-US" dirty="0" smtClean="0"/>
              <a:t>The Internet Layer</a:t>
            </a:r>
            <a:endParaRPr lang="en-US" dirty="0"/>
          </a:p>
        </p:txBody>
      </p:sp>
      <p:pic>
        <p:nvPicPr>
          <p:cNvPr id="4" name="Picture 3" descr="D:\Department ICT\Verschiedenes\giz is  logo\gizlogo-is-de-rgb.gif"/>
          <p:cNvPicPr/>
          <p:nvPr/>
        </p:nvPicPr>
        <p:blipFill>
          <a:blip r:embed="rId3" cstate="print"/>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cstate="print"/>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cstate="print"/>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a:xfrm>
            <a:off x="533400" y="6356350"/>
            <a:ext cx="8229600" cy="365125"/>
          </a:xfrm>
        </p:spPr>
        <p:txBody>
          <a:bodyPr/>
          <a:lstStyle/>
          <a:p>
            <a:r>
              <a:rPr lang="en-US" dirty="0" smtClean="0"/>
              <a:t>ICT-BVF8.1- Data Communications and Network                                                                                                     Trainer: Dr. Abbes  </a:t>
            </a:r>
            <a:r>
              <a:rPr lang="en-US" dirty="0" err="1" smtClean="0"/>
              <a:t>Sebihi</a:t>
            </a:r>
            <a:endParaRPr lang="en-US" dirty="0"/>
          </a:p>
        </p:txBody>
      </p:sp>
      <p:sp>
        <p:nvSpPr>
          <p:cNvPr id="8" name="Rectangle 7"/>
          <p:cNvSpPr/>
          <p:nvPr/>
        </p:nvSpPr>
        <p:spPr>
          <a:xfrm>
            <a:off x="457200" y="2057400"/>
            <a:ext cx="8305800" cy="3970318"/>
          </a:xfrm>
          <a:prstGeom prst="rect">
            <a:avLst/>
          </a:prstGeom>
        </p:spPr>
        <p:txBody>
          <a:bodyPr wrap="square">
            <a:spAutoFit/>
          </a:bodyPr>
          <a:lstStyle/>
          <a:p>
            <a:pPr algn="just"/>
            <a:r>
              <a:rPr lang="en-US" b="1" dirty="0" smtClean="0"/>
              <a:t>Features</a:t>
            </a:r>
            <a:r>
              <a:rPr lang="en-US" dirty="0" smtClean="0"/>
              <a:t>:</a:t>
            </a:r>
          </a:p>
          <a:p>
            <a:pPr algn="just"/>
            <a:endParaRPr lang="en-US" dirty="0"/>
          </a:p>
          <a:p>
            <a:pPr marL="285750" lvl="0" indent="-285750">
              <a:buFont typeface="Arial" pitchFamily="34" charset="0"/>
              <a:buChar char="•"/>
            </a:pPr>
            <a:r>
              <a:rPr lang="en-US" b="1" dirty="0"/>
              <a:t>IP:</a:t>
            </a:r>
            <a:r>
              <a:rPr lang="en-US" dirty="0"/>
              <a:t> header carries information on Source IP Address, Destination IP Address, Protocol, routing information, and others;</a:t>
            </a:r>
          </a:p>
          <a:p>
            <a:pPr marL="285750" lvl="0" indent="-285750">
              <a:buFont typeface="Arial" pitchFamily="34" charset="0"/>
              <a:buChar char="•"/>
            </a:pPr>
            <a:r>
              <a:rPr lang="en-US" b="1" dirty="0"/>
              <a:t>ARP</a:t>
            </a:r>
            <a:r>
              <a:rPr lang="en-US" dirty="0"/>
              <a:t> (Address Resolution Protocol): is a sub-protocol dealing with the mapping between IP Address and MAC Address;</a:t>
            </a:r>
          </a:p>
          <a:p>
            <a:pPr marL="285750" lvl="0" indent="-285750">
              <a:buFont typeface="Arial" pitchFamily="34" charset="0"/>
              <a:buChar char="•"/>
            </a:pPr>
            <a:r>
              <a:rPr lang="en-US" b="1" dirty="0"/>
              <a:t>RARP</a:t>
            </a:r>
            <a:r>
              <a:rPr lang="en-US" dirty="0"/>
              <a:t> (</a:t>
            </a:r>
            <a:r>
              <a:rPr lang="en-US" i="1" dirty="0"/>
              <a:t>Reverse Address Resolution Protocol</a:t>
            </a:r>
            <a:r>
              <a:rPr lang="en-US" dirty="0"/>
              <a:t>): is much less used. It is a type of reverse directory of logical and physical addresses;</a:t>
            </a:r>
          </a:p>
          <a:p>
            <a:pPr marL="285750" lvl="0" indent="-285750">
              <a:buFont typeface="Arial" pitchFamily="34" charset="0"/>
              <a:buChar char="•"/>
            </a:pPr>
            <a:r>
              <a:rPr lang="en-US" b="1" dirty="0"/>
              <a:t>ICMP</a:t>
            </a:r>
            <a:r>
              <a:rPr lang="en-US" dirty="0"/>
              <a:t> (</a:t>
            </a:r>
            <a:r>
              <a:rPr lang="en-US" i="1" dirty="0"/>
              <a:t>Internet Control Message Protocol</a:t>
            </a:r>
            <a:r>
              <a:rPr lang="en-US" dirty="0"/>
              <a:t>): is a protocol which makes it possible to manage information relating to errors on networked machines;</a:t>
            </a:r>
          </a:p>
          <a:p>
            <a:pPr marL="285750" lvl="0" indent="-285750">
              <a:buFont typeface="Arial" pitchFamily="34" charset="0"/>
              <a:buChar char="•"/>
            </a:pPr>
            <a:r>
              <a:rPr lang="en-US" b="1" dirty="0"/>
              <a:t>IPSEC </a:t>
            </a:r>
            <a:r>
              <a:rPr lang="en-US" i="1" dirty="0"/>
              <a:t>(Internet Protocol Security)</a:t>
            </a:r>
            <a:r>
              <a:rPr lang="en-US" b="1" dirty="0"/>
              <a:t>: </a:t>
            </a:r>
            <a:r>
              <a:rPr lang="en-US" dirty="0"/>
              <a:t>is a protocol suite for securing Internet Protocol (IP) communications by authenticating and encrypting each IP packet of a communication session.</a:t>
            </a:r>
          </a:p>
          <a:p>
            <a:pPr algn="just"/>
            <a:endParaRPr lang="en-US" dirty="0"/>
          </a:p>
        </p:txBody>
      </p:sp>
    </p:spTree>
    <p:extLst>
      <p:ext uri="{BB962C8B-B14F-4D97-AF65-F5344CB8AC3E}">
        <p14:creationId xmlns:p14="http://schemas.microsoft.com/office/powerpoint/2010/main" val="135336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normAutofit/>
          </a:bodyPr>
          <a:lstStyle/>
          <a:p>
            <a:r>
              <a:rPr lang="en-US" dirty="0" smtClean="0"/>
              <a:t>The Network Access Layer</a:t>
            </a:r>
            <a:endParaRPr lang="en-US" dirty="0"/>
          </a:p>
        </p:txBody>
      </p:sp>
      <p:pic>
        <p:nvPicPr>
          <p:cNvPr id="4" name="Picture 3" descr="D:\Department ICT\Verschiedenes\giz is  logo\gizlogo-is-de-rgb.gif"/>
          <p:cNvPicPr/>
          <p:nvPr/>
        </p:nvPicPr>
        <p:blipFill>
          <a:blip r:embed="rId3" cstate="print"/>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cstate="print"/>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cstate="print"/>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a:xfrm>
            <a:off x="533400" y="6356350"/>
            <a:ext cx="8229600" cy="365125"/>
          </a:xfrm>
        </p:spPr>
        <p:txBody>
          <a:bodyPr/>
          <a:lstStyle/>
          <a:p>
            <a:r>
              <a:rPr lang="en-US" dirty="0" smtClean="0"/>
              <a:t>ICT-BVF8.1- Data Communications and Network                                                                                                     Trainer: Dr. Abbes  </a:t>
            </a:r>
            <a:r>
              <a:rPr lang="en-US" dirty="0" err="1" smtClean="0"/>
              <a:t>Sebihi</a:t>
            </a:r>
            <a:endParaRPr lang="en-US" dirty="0"/>
          </a:p>
        </p:txBody>
      </p:sp>
      <p:sp>
        <p:nvSpPr>
          <p:cNvPr id="10" name="Content Placeholder 2"/>
          <p:cNvSpPr>
            <a:spLocks noGrp="1"/>
          </p:cNvSpPr>
          <p:nvPr>
            <p:ph idx="1"/>
          </p:nvPr>
        </p:nvSpPr>
        <p:spPr>
          <a:xfrm>
            <a:off x="381000" y="1981200"/>
            <a:ext cx="8536008" cy="3200400"/>
          </a:xfrm>
        </p:spPr>
        <p:txBody>
          <a:bodyPr>
            <a:noAutofit/>
          </a:bodyPr>
          <a:lstStyle/>
          <a:p>
            <a:pPr marL="0" indent="0" algn="just">
              <a:buNone/>
            </a:pPr>
            <a:r>
              <a:rPr lang="en-US" sz="2500" dirty="0"/>
              <a:t>The network access layer is the first layer of the TCP/IP suite; it offers the ability to access whichever physical network, i.e. the resources to be implemented so as to transmit data via a network. It is the interface with the real network hardware. This interface may or may not actually give reliable delivery, and may be packet or stream oriented. In fact, TCP/IP does not specify any protocol here, but you can use almost any network interface available, which illustrates the flexibility of the IP layer.</a:t>
            </a:r>
            <a:endParaRPr lang="en-US" sz="2500" b="1" dirty="0"/>
          </a:p>
        </p:txBody>
      </p:sp>
      <p:sp>
        <p:nvSpPr>
          <p:cNvPr id="11" name="Rectangle 10"/>
          <p:cNvSpPr/>
          <p:nvPr/>
        </p:nvSpPr>
        <p:spPr>
          <a:xfrm>
            <a:off x="457200" y="5802868"/>
            <a:ext cx="6629400" cy="369332"/>
          </a:xfrm>
          <a:prstGeom prst="rect">
            <a:avLst/>
          </a:prstGeom>
        </p:spPr>
        <p:txBody>
          <a:bodyPr wrap="square">
            <a:spAutoFit/>
          </a:bodyPr>
          <a:lstStyle/>
          <a:p>
            <a:pPr algn="just"/>
            <a:r>
              <a:rPr lang="en-US" b="1" dirty="0"/>
              <a:t>Protocols</a:t>
            </a:r>
            <a:r>
              <a:rPr lang="en-US" dirty="0"/>
              <a:t>: Ethernet, PPP, ADSL, ISDN, FDDI</a:t>
            </a:r>
            <a:r>
              <a:rPr lang="en-US" b="1" dirty="0"/>
              <a:t> </a:t>
            </a:r>
            <a:r>
              <a:rPr lang="en-US" dirty="0" smtClean="0"/>
              <a:t>.</a:t>
            </a:r>
            <a:endParaRPr lang="en-US" dirty="0"/>
          </a:p>
        </p:txBody>
      </p:sp>
    </p:spTree>
    <p:extLst>
      <p:ext uri="{BB962C8B-B14F-4D97-AF65-F5344CB8AC3E}">
        <p14:creationId xmlns:p14="http://schemas.microsoft.com/office/powerpoint/2010/main" val="560594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normAutofit/>
          </a:bodyPr>
          <a:lstStyle/>
          <a:p>
            <a:r>
              <a:rPr lang="en-US" dirty="0" smtClean="0"/>
              <a:t>The Network Access Layer</a:t>
            </a:r>
            <a:endParaRPr lang="en-US" dirty="0"/>
          </a:p>
        </p:txBody>
      </p:sp>
      <p:pic>
        <p:nvPicPr>
          <p:cNvPr id="4" name="Picture 3" descr="D:\Department ICT\Verschiedenes\giz is  logo\gizlogo-is-de-rgb.gif"/>
          <p:cNvPicPr/>
          <p:nvPr/>
        </p:nvPicPr>
        <p:blipFill>
          <a:blip r:embed="rId3" cstate="print"/>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cstate="print"/>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cstate="print"/>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a:xfrm>
            <a:off x="533400" y="6356350"/>
            <a:ext cx="8229600" cy="365125"/>
          </a:xfrm>
        </p:spPr>
        <p:txBody>
          <a:bodyPr/>
          <a:lstStyle/>
          <a:p>
            <a:r>
              <a:rPr lang="en-US" dirty="0" smtClean="0"/>
              <a:t>ICT-BVF8.1- Data Communications and Network                                                                                                     Trainer: Dr. Abbes  </a:t>
            </a:r>
            <a:r>
              <a:rPr lang="en-US" dirty="0" err="1" smtClean="0"/>
              <a:t>Sebihi</a:t>
            </a:r>
            <a:endParaRPr lang="en-US" dirty="0"/>
          </a:p>
        </p:txBody>
      </p:sp>
      <p:sp>
        <p:nvSpPr>
          <p:cNvPr id="8" name="Rectangle 7"/>
          <p:cNvSpPr/>
          <p:nvPr/>
        </p:nvSpPr>
        <p:spPr>
          <a:xfrm>
            <a:off x="762000" y="1905000"/>
            <a:ext cx="7924800" cy="3416320"/>
          </a:xfrm>
          <a:prstGeom prst="rect">
            <a:avLst/>
          </a:prstGeom>
        </p:spPr>
        <p:txBody>
          <a:bodyPr wrap="square">
            <a:spAutoFit/>
          </a:bodyPr>
          <a:lstStyle/>
          <a:p>
            <a:r>
              <a:rPr lang="en-US" b="1" dirty="0"/>
              <a:t>Features</a:t>
            </a:r>
            <a:r>
              <a:rPr lang="en-US" b="1" dirty="0" smtClean="0"/>
              <a:t>:</a:t>
            </a:r>
          </a:p>
          <a:p>
            <a:endParaRPr lang="en-US" dirty="0"/>
          </a:p>
          <a:p>
            <a:pPr marL="285750" lvl="0" indent="-285750">
              <a:buFont typeface="Arial" pitchFamily="34" charset="0"/>
              <a:buChar char="•"/>
            </a:pPr>
            <a:r>
              <a:rPr lang="en-US" dirty="0"/>
              <a:t>Ethernet header carries information on Source MAC Address, Destination MAC Address, </a:t>
            </a:r>
            <a:r>
              <a:rPr lang="en-US" dirty="0" err="1"/>
              <a:t>Ethertype</a:t>
            </a:r>
            <a:r>
              <a:rPr lang="en-US" dirty="0"/>
              <a:t>, and </a:t>
            </a:r>
            <a:r>
              <a:rPr lang="en-US" dirty="0" smtClean="0"/>
              <a:t>others;</a:t>
            </a:r>
            <a:endParaRPr lang="en-US" dirty="0"/>
          </a:p>
          <a:p>
            <a:pPr marL="285750" lvl="0" indent="-285750">
              <a:buFont typeface="Arial" pitchFamily="34" charset="0"/>
              <a:buChar char="•"/>
            </a:pPr>
            <a:r>
              <a:rPr lang="en-US" dirty="0"/>
              <a:t>MAC (Media Access Control) Address is a unique identifier for each network device;</a:t>
            </a:r>
          </a:p>
          <a:p>
            <a:pPr marL="285750" lvl="0" indent="-285750">
              <a:buFont typeface="Arial" pitchFamily="34" charset="0"/>
              <a:buChar char="•"/>
            </a:pPr>
            <a:r>
              <a:rPr lang="en-US" dirty="0"/>
              <a:t>CSMA/CD: Carrier Sense Multiple Access with Collision Detection;</a:t>
            </a:r>
          </a:p>
          <a:p>
            <a:pPr marL="285750" lvl="0" indent="-285750">
              <a:buFont typeface="Arial" pitchFamily="34" charset="0"/>
              <a:buChar char="•"/>
            </a:pPr>
            <a:r>
              <a:rPr lang="en-US" dirty="0"/>
              <a:t>Routing data over the connection;</a:t>
            </a:r>
          </a:p>
          <a:p>
            <a:pPr marL="285750" lvl="0" indent="-285750">
              <a:buFont typeface="Arial" pitchFamily="34" charset="0"/>
              <a:buChar char="•"/>
            </a:pPr>
            <a:r>
              <a:rPr lang="en-US" dirty="0"/>
              <a:t>Coordination of the data transmission (synchronization)</a:t>
            </a:r>
          </a:p>
          <a:p>
            <a:pPr marL="285750" lvl="0" indent="-285750">
              <a:buFont typeface="Arial" pitchFamily="34" charset="0"/>
              <a:buChar char="•"/>
            </a:pPr>
            <a:r>
              <a:rPr lang="en-US" dirty="0"/>
              <a:t>Data format;</a:t>
            </a:r>
          </a:p>
          <a:p>
            <a:pPr marL="285750" lvl="0" indent="-285750">
              <a:buFont typeface="Arial" pitchFamily="34" charset="0"/>
              <a:buChar char="•"/>
            </a:pPr>
            <a:r>
              <a:rPr lang="en-US" dirty="0"/>
              <a:t>Signal conversion (analogue/digital);</a:t>
            </a:r>
          </a:p>
          <a:p>
            <a:pPr marL="285750" lvl="0" indent="-285750">
              <a:buFont typeface="Arial" pitchFamily="34" charset="0"/>
              <a:buChar char="•"/>
            </a:pPr>
            <a:r>
              <a:rPr lang="en-US" dirty="0"/>
              <a:t>Error detection on arrival.</a:t>
            </a:r>
          </a:p>
        </p:txBody>
      </p:sp>
    </p:spTree>
    <p:extLst>
      <p:ext uri="{BB962C8B-B14F-4D97-AF65-F5344CB8AC3E}">
        <p14:creationId xmlns:p14="http://schemas.microsoft.com/office/powerpoint/2010/main" val="3856259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normAutofit/>
          </a:bodyPr>
          <a:lstStyle/>
          <a:p>
            <a:r>
              <a:rPr lang="en-US" dirty="0" smtClean="0"/>
              <a:t>Example 1</a:t>
            </a:r>
            <a:endParaRPr lang="en-US" dirty="0"/>
          </a:p>
        </p:txBody>
      </p:sp>
      <p:pic>
        <p:nvPicPr>
          <p:cNvPr id="4" name="Picture 3" descr="D:\Department ICT\Verschiedenes\giz is  logo\gizlogo-is-de-rgb.gif"/>
          <p:cNvPicPr/>
          <p:nvPr/>
        </p:nvPicPr>
        <p:blipFill>
          <a:blip r:embed="rId4" cstate="print"/>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5" cstate="print"/>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6" cstate="print"/>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a:xfrm>
            <a:off x="533400" y="6356350"/>
            <a:ext cx="8229600" cy="365125"/>
          </a:xfrm>
        </p:spPr>
        <p:txBody>
          <a:bodyPr/>
          <a:lstStyle/>
          <a:p>
            <a:r>
              <a:rPr lang="en-US" dirty="0" smtClean="0"/>
              <a:t>ICT-BVF8.1- Data Communications and Network                                                                                                     Trainer: Dr. Abbes  </a:t>
            </a:r>
            <a:r>
              <a:rPr lang="en-US" dirty="0" err="1" smtClean="0"/>
              <a:t>Sebihi</a:t>
            </a: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4241762324"/>
              </p:ext>
            </p:extLst>
          </p:nvPr>
        </p:nvGraphicFramePr>
        <p:xfrm>
          <a:off x="381001" y="1905000"/>
          <a:ext cx="4724400" cy="4415381"/>
        </p:xfrm>
        <a:graphic>
          <a:graphicData uri="http://schemas.openxmlformats.org/presentationml/2006/ole">
            <mc:AlternateContent xmlns:mc="http://schemas.openxmlformats.org/markup-compatibility/2006">
              <mc:Choice xmlns:v="urn:schemas-microsoft-com:vml" Requires="v">
                <p:oleObj spid="_x0000_s5133" name="Visio" r:id="rId7" imgW="13694961" imgH="6523206" progId="Visio.Drawing.11">
                  <p:embed/>
                </p:oleObj>
              </mc:Choice>
              <mc:Fallback>
                <p:oleObj name="Visio" r:id="rId7" imgW="13694961" imgH="6523206" progId="Visio.Drawing.11">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1" y="1905000"/>
                        <a:ext cx="4724400" cy="4415381"/>
                      </a:xfrm>
                      <a:prstGeom prst="rect">
                        <a:avLst/>
                      </a:prstGeom>
                      <a:noFill/>
                    </p:spPr>
                  </p:pic>
                </p:oleObj>
              </mc:Fallback>
            </mc:AlternateContent>
          </a:graphicData>
        </a:graphic>
      </p:graphicFrame>
      <p:sp>
        <p:nvSpPr>
          <p:cNvPr id="11" name="Rectangle 10"/>
          <p:cNvSpPr/>
          <p:nvPr/>
        </p:nvSpPr>
        <p:spPr>
          <a:xfrm>
            <a:off x="5105401" y="1905000"/>
            <a:ext cx="3886200" cy="3754874"/>
          </a:xfrm>
          <a:prstGeom prst="rect">
            <a:avLst/>
          </a:prstGeom>
        </p:spPr>
        <p:txBody>
          <a:bodyPr wrap="square">
            <a:spAutoFit/>
          </a:bodyPr>
          <a:lstStyle/>
          <a:p>
            <a:pPr marL="285750" indent="-285750">
              <a:buFont typeface="Arial" pitchFamily="34" charset="0"/>
              <a:buChar char="•"/>
            </a:pPr>
            <a:r>
              <a:rPr lang="en-US" sz="1700" dirty="0"/>
              <a:t>On the Network Access Layer, we can see that this communication is via Ethernet. Also, the physical address for the source and destination is provided, 00:1c:10:23:c4 and 58:94:6b:17:cf:a0).</a:t>
            </a:r>
          </a:p>
          <a:p>
            <a:pPr marL="285750" indent="-285750">
              <a:buFont typeface="Arial" pitchFamily="34" charset="0"/>
              <a:buChar char="•"/>
            </a:pPr>
            <a:r>
              <a:rPr lang="en-US" sz="1700" dirty="0"/>
              <a:t>On the Internet Layer, we can see that IP (Internet Protocol) is used and also is shown the source and destination IPs, 10.96.24.17 and 192.168.1.107.</a:t>
            </a:r>
          </a:p>
          <a:p>
            <a:pPr marL="285750" indent="-285750">
              <a:buFont typeface="Arial" pitchFamily="34" charset="0"/>
              <a:buChar char="•"/>
            </a:pPr>
            <a:r>
              <a:rPr lang="en-US" sz="1700" dirty="0"/>
              <a:t>For the Transport Layer, they are using TCP (Transmission Control Protocol) as we can see.</a:t>
            </a:r>
          </a:p>
          <a:p>
            <a:pPr marL="285750" indent="-285750">
              <a:buFont typeface="Arial" pitchFamily="34" charset="0"/>
              <a:buChar char="•"/>
            </a:pPr>
            <a:r>
              <a:rPr lang="en-US" sz="1700" dirty="0"/>
              <a:t>The application that is trying to transfer data is HTTPS on port 443.</a:t>
            </a:r>
          </a:p>
        </p:txBody>
      </p:sp>
    </p:spTree>
    <p:extLst>
      <p:ext uri="{BB962C8B-B14F-4D97-AF65-F5344CB8AC3E}">
        <p14:creationId xmlns:p14="http://schemas.microsoft.com/office/powerpoint/2010/main" val="3343815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normAutofit/>
          </a:bodyPr>
          <a:lstStyle/>
          <a:p>
            <a:r>
              <a:rPr lang="en-US" dirty="0" smtClean="0"/>
              <a:t>Example 2</a:t>
            </a:r>
            <a:endParaRPr lang="en-US" dirty="0"/>
          </a:p>
        </p:txBody>
      </p:sp>
      <p:pic>
        <p:nvPicPr>
          <p:cNvPr id="4" name="Picture 3" descr="D:\Department ICT\Verschiedenes\giz is  logo\gizlogo-is-de-rgb.gif"/>
          <p:cNvPicPr/>
          <p:nvPr/>
        </p:nvPicPr>
        <p:blipFill>
          <a:blip r:embed="rId4" cstate="print"/>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5" cstate="print"/>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6" cstate="print"/>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a:xfrm>
            <a:off x="533400" y="6356350"/>
            <a:ext cx="8229600" cy="365125"/>
          </a:xfrm>
        </p:spPr>
        <p:txBody>
          <a:bodyPr/>
          <a:lstStyle/>
          <a:p>
            <a:r>
              <a:rPr lang="en-US" dirty="0" smtClean="0"/>
              <a:t>ICT-BVF8.1- Data Communications and Network                                                                                                     Trainer: Dr. Abbes  </a:t>
            </a:r>
            <a:r>
              <a:rPr lang="en-US" dirty="0" err="1" smtClean="0"/>
              <a:t>Sebihi</a:t>
            </a: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5105401" y="1905000"/>
            <a:ext cx="3886200" cy="1923604"/>
          </a:xfrm>
          <a:prstGeom prst="rect">
            <a:avLst/>
          </a:prstGeom>
        </p:spPr>
        <p:txBody>
          <a:bodyPr wrap="square">
            <a:spAutoFit/>
          </a:bodyPr>
          <a:lstStyle/>
          <a:p>
            <a:pPr algn="just"/>
            <a:r>
              <a:rPr lang="en-US" sz="1700" dirty="0"/>
              <a:t>On this example, we are going to have the same type of information, except for the different method of transport. This communication is via UDP.</a:t>
            </a:r>
          </a:p>
          <a:p>
            <a:pPr algn="just"/>
            <a:r>
              <a:rPr lang="en-US" sz="1700" dirty="0"/>
              <a:t>The application that is trying to send or receive data is DNS (Domain Name Service) via port 53.</a:t>
            </a:r>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2671221990"/>
              </p:ext>
            </p:extLst>
          </p:nvPr>
        </p:nvGraphicFramePr>
        <p:xfrm>
          <a:off x="352087" y="1939834"/>
          <a:ext cx="4753313" cy="4350118"/>
        </p:xfrm>
        <a:graphic>
          <a:graphicData uri="http://schemas.openxmlformats.org/presentationml/2006/ole">
            <mc:AlternateContent xmlns:mc="http://schemas.openxmlformats.org/markup-compatibility/2006">
              <mc:Choice xmlns:v="urn:schemas-microsoft-com:vml" Requires="v">
                <p:oleObj spid="_x0000_s13324" name="Visio" r:id="rId7" imgW="12980704" imgH="7234136" progId="Visio.Drawing.11">
                  <p:embed/>
                </p:oleObj>
              </mc:Choice>
              <mc:Fallback>
                <p:oleObj name="Visio" r:id="rId7" imgW="12980704" imgH="7234136" progId="Visio.Drawing.11">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087" y="1939834"/>
                        <a:ext cx="4753313" cy="4350118"/>
                      </a:xfrm>
                      <a:prstGeom prst="rect">
                        <a:avLst/>
                      </a:prstGeom>
                      <a:noFill/>
                    </p:spPr>
                  </p:pic>
                </p:oleObj>
              </mc:Fallback>
            </mc:AlternateContent>
          </a:graphicData>
        </a:graphic>
      </p:graphicFrame>
    </p:spTree>
    <p:extLst>
      <p:ext uri="{BB962C8B-B14F-4D97-AF65-F5344CB8AC3E}">
        <p14:creationId xmlns:p14="http://schemas.microsoft.com/office/powerpoint/2010/main" val="2467269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normAutofit/>
          </a:bodyPr>
          <a:lstStyle/>
          <a:p>
            <a:r>
              <a:rPr lang="en-US" dirty="0" smtClean="0"/>
              <a:t>Example 2</a:t>
            </a:r>
            <a:endParaRPr lang="en-US" dirty="0"/>
          </a:p>
        </p:txBody>
      </p:sp>
      <p:pic>
        <p:nvPicPr>
          <p:cNvPr id="4" name="Picture 3" descr="D:\Department ICT\Verschiedenes\giz is  logo\gizlogo-is-de-rgb.gif"/>
          <p:cNvPicPr/>
          <p:nvPr/>
        </p:nvPicPr>
        <p:blipFill>
          <a:blip r:embed="rId4" cstate="print"/>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5" cstate="print"/>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6" cstate="print"/>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a:xfrm>
            <a:off x="533400" y="6356350"/>
            <a:ext cx="8229600" cy="365125"/>
          </a:xfrm>
        </p:spPr>
        <p:txBody>
          <a:bodyPr/>
          <a:lstStyle/>
          <a:p>
            <a:r>
              <a:rPr lang="en-US" dirty="0" smtClean="0"/>
              <a:t>ICT-BVF8.1- Data Communications and Network                                                                                                     Trainer: Dr. Abbes  </a:t>
            </a:r>
            <a:r>
              <a:rPr lang="en-US" dirty="0" err="1" smtClean="0"/>
              <a:t>Sebihi</a:t>
            </a: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5105401" y="1905000"/>
            <a:ext cx="3886200" cy="1923604"/>
          </a:xfrm>
          <a:prstGeom prst="rect">
            <a:avLst/>
          </a:prstGeom>
        </p:spPr>
        <p:txBody>
          <a:bodyPr wrap="square">
            <a:spAutoFit/>
          </a:bodyPr>
          <a:lstStyle/>
          <a:p>
            <a:pPr algn="just"/>
            <a:r>
              <a:rPr lang="en-US" sz="1700" dirty="0"/>
              <a:t>On this example, we are going to have the same type of information, except for the different method of transport. This communication is via UDP.</a:t>
            </a:r>
          </a:p>
          <a:p>
            <a:pPr algn="just"/>
            <a:r>
              <a:rPr lang="en-US" sz="1700" dirty="0"/>
              <a:t>The application that is trying to send or receive data is DNS (Domain Name Service) via port 53.</a:t>
            </a:r>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167391794"/>
              </p:ext>
            </p:extLst>
          </p:nvPr>
        </p:nvGraphicFramePr>
        <p:xfrm>
          <a:off x="352087" y="1939834"/>
          <a:ext cx="4753313" cy="4350118"/>
        </p:xfrm>
        <a:graphic>
          <a:graphicData uri="http://schemas.openxmlformats.org/presentationml/2006/ole">
            <mc:AlternateContent xmlns:mc="http://schemas.openxmlformats.org/markup-compatibility/2006">
              <mc:Choice xmlns:v="urn:schemas-microsoft-com:vml" Requires="v">
                <p:oleObj spid="_x0000_s14346" name="Visio" r:id="rId7" imgW="12980704" imgH="7234136" progId="Visio.Drawing.11">
                  <p:embed/>
                </p:oleObj>
              </mc:Choice>
              <mc:Fallback>
                <p:oleObj name="Visio" r:id="rId7" imgW="12980704" imgH="7234136"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087" y="1939834"/>
                        <a:ext cx="4753313" cy="4350118"/>
                      </a:xfrm>
                      <a:prstGeom prst="rect">
                        <a:avLst/>
                      </a:prstGeom>
                      <a:noFill/>
                    </p:spPr>
                  </p:pic>
                </p:oleObj>
              </mc:Fallback>
            </mc:AlternateContent>
          </a:graphicData>
        </a:graphic>
      </p:graphicFrame>
    </p:spTree>
    <p:extLst>
      <p:ext uri="{BB962C8B-B14F-4D97-AF65-F5344CB8AC3E}">
        <p14:creationId xmlns:p14="http://schemas.microsoft.com/office/powerpoint/2010/main" val="352239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990600"/>
          </a:xfrm>
        </p:spPr>
        <p:txBody>
          <a:bodyPr>
            <a:normAutofit/>
          </a:bodyPr>
          <a:lstStyle/>
          <a:p>
            <a:r>
              <a:rPr lang="en-US" dirty="0" smtClean="0"/>
              <a:t>Exercises</a:t>
            </a:r>
            <a:endParaRPr lang="en-US" dirty="0"/>
          </a:p>
        </p:txBody>
      </p:sp>
      <p:pic>
        <p:nvPicPr>
          <p:cNvPr id="4" name="Picture 3" descr="D:\Department ICT\Verschiedenes\giz is  logo\gizlogo-is-de-rgb.gif"/>
          <p:cNvPicPr/>
          <p:nvPr/>
        </p:nvPicPr>
        <p:blipFill>
          <a:blip r:embed="rId3" cstate="print"/>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cstate="print"/>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cstate="print"/>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a:xfrm>
            <a:off x="533400" y="6356350"/>
            <a:ext cx="8229600" cy="365125"/>
          </a:xfrm>
        </p:spPr>
        <p:txBody>
          <a:bodyPr/>
          <a:lstStyle/>
          <a:p>
            <a:r>
              <a:rPr lang="en-US" dirty="0" smtClean="0"/>
              <a:t>ICT-BVF8.1- Data Communications and Network                                                                                                     Trainer: Dr. Abbes  </a:t>
            </a:r>
            <a:r>
              <a:rPr lang="en-US" dirty="0" err="1" smtClean="0"/>
              <a:t>Sebihi</a:t>
            </a: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633976" y="1905000"/>
            <a:ext cx="8052823" cy="2031325"/>
          </a:xfrm>
          <a:prstGeom prst="rect">
            <a:avLst/>
          </a:prstGeom>
        </p:spPr>
        <p:txBody>
          <a:bodyPr wrap="square">
            <a:spAutoFit/>
          </a:bodyPr>
          <a:lstStyle/>
          <a:p>
            <a:pPr lvl="0"/>
            <a:r>
              <a:rPr lang="en-US" b="1" dirty="0" smtClean="0"/>
              <a:t>1. Please </a:t>
            </a:r>
            <a:r>
              <a:rPr lang="en-US" b="1" dirty="0"/>
              <a:t>identify the following protocols on their TCP/IP layers;</a:t>
            </a:r>
            <a:endParaRPr lang="en-US" sz="1600" b="1" dirty="0"/>
          </a:p>
          <a:p>
            <a:pPr marL="742950" lvl="1" indent="-285750">
              <a:buFont typeface="Arial" pitchFamily="34" charset="0"/>
              <a:buChar char="•"/>
            </a:pPr>
            <a:r>
              <a:rPr lang="en-US" b="1" dirty="0"/>
              <a:t>DHCP:</a:t>
            </a:r>
            <a:endParaRPr lang="en-US" sz="1600" b="1" dirty="0"/>
          </a:p>
          <a:p>
            <a:pPr marL="742950" lvl="1" indent="-285750">
              <a:buFont typeface="Arial" pitchFamily="34" charset="0"/>
              <a:buChar char="•"/>
            </a:pPr>
            <a:r>
              <a:rPr lang="en-US" b="1" dirty="0"/>
              <a:t>FTP:</a:t>
            </a:r>
            <a:endParaRPr lang="en-US" sz="1600" b="1" dirty="0"/>
          </a:p>
          <a:p>
            <a:pPr marL="742950" lvl="1" indent="-285750">
              <a:buFont typeface="Arial" pitchFamily="34" charset="0"/>
              <a:buChar char="•"/>
            </a:pPr>
            <a:r>
              <a:rPr lang="en-US" b="1" dirty="0"/>
              <a:t>ARP:</a:t>
            </a:r>
            <a:endParaRPr lang="en-US" sz="1600" b="1" dirty="0"/>
          </a:p>
          <a:p>
            <a:pPr marL="742950" lvl="1" indent="-285750">
              <a:buFont typeface="Arial" pitchFamily="34" charset="0"/>
              <a:buChar char="•"/>
            </a:pPr>
            <a:r>
              <a:rPr lang="en-US" b="1" dirty="0"/>
              <a:t>RIP:</a:t>
            </a:r>
            <a:endParaRPr lang="en-US" sz="1600" b="1" dirty="0"/>
          </a:p>
          <a:p>
            <a:pPr marL="742950" lvl="1" indent="-285750">
              <a:buFont typeface="Arial" pitchFamily="34" charset="0"/>
              <a:buChar char="•"/>
            </a:pPr>
            <a:r>
              <a:rPr lang="en-US" b="1" dirty="0" smtClean="0"/>
              <a:t>EIGRP:</a:t>
            </a:r>
            <a:endParaRPr lang="en-US" sz="1600" b="1" dirty="0"/>
          </a:p>
          <a:p>
            <a:pPr marL="742950" lvl="1" indent="-285750">
              <a:buFont typeface="Arial" pitchFamily="34" charset="0"/>
              <a:buChar char="•"/>
            </a:pPr>
            <a:r>
              <a:rPr lang="en-US" b="1" dirty="0"/>
              <a:t>IPSEC</a:t>
            </a:r>
            <a:r>
              <a:rPr lang="en-US" b="1" dirty="0" smtClean="0"/>
              <a:t>:</a:t>
            </a:r>
            <a:endParaRPr lang="en-US" sz="1600" b="1" dirty="0" smtClean="0"/>
          </a:p>
        </p:txBody>
      </p:sp>
      <p:sp>
        <p:nvSpPr>
          <p:cNvPr id="13" name="Rectangle 12"/>
          <p:cNvSpPr/>
          <p:nvPr/>
        </p:nvSpPr>
        <p:spPr>
          <a:xfrm>
            <a:off x="681874" y="3936325"/>
            <a:ext cx="8004926" cy="2031325"/>
          </a:xfrm>
          <a:prstGeom prst="rect">
            <a:avLst/>
          </a:prstGeom>
        </p:spPr>
        <p:txBody>
          <a:bodyPr wrap="square">
            <a:spAutoFit/>
          </a:bodyPr>
          <a:lstStyle/>
          <a:p>
            <a:pPr lvl="0"/>
            <a:r>
              <a:rPr lang="en-US" b="1" dirty="0" smtClean="0"/>
              <a:t>2. What </a:t>
            </a:r>
            <a:r>
              <a:rPr lang="en-US" b="1" dirty="0"/>
              <a:t>are the benefits of using UDP as transport protocol</a:t>
            </a:r>
            <a:r>
              <a:rPr lang="en-US" b="1" dirty="0" smtClean="0"/>
              <a:t>?</a:t>
            </a:r>
          </a:p>
          <a:p>
            <a:pPr lvl="0"/>
            <a:endParaRPr lang="en-US" b="1" dirty="0" smtClean="0"/>
          </a:p>
          <a:p>
            <a:pPr lvl="0"/>
            <a:r>
              <a:rPr lang="en-US" b="1" dirty="0" smtClean="0"/>
              <a:t>3. </a:t>
            </a:r>
            <a:r>
              <a:rPr lang="en-US" b="1" dirty="0"/>
              <a:t>What are the benefits of using TCP as a transport protocol</a:t>
            </a:r>
            <a:r>
              <a:rPr lang="en-US" b="1" dirty="0" smtClean="0"/>
              <a:t>?</a:t>
            </a:r>
          </a:p>
          <a:p>
            <a:pPr lvl="0"/>
            <a:endParaRPr lang="en-US" b="1" dirty="0" smtClean="0"/>
          </a:p>
          <a:p>
            <a:r>
              <a:rPr lang="en-US" b="1" dirty="0" smtClean="0"/>
              <a:t>4. </a:t>
            </a:r>
            <a:r>
              <a:rPr lang="en-US" b="1" dirty="0"/>
              <a:t>Please, provide the main features of the Network Access layer</a:t>
            </a:r>
            <a:r>
              <a:rPr lang="en-US" b="1" dirty="0" smtClean="0"/>
              <a:t>.</a:t>
            </a:r>
          </a:p>
          <a:p>
            <a:endParaRPr lang="en-US" b="1" dirty="0"/>
          </a:p>
          <a:p>
            <a:r>
              <a:rPr lang="en-US" b="1" dirty="0" smtClean="0"/>
              <a:t>5. </a:t>
            </a:r>
            <a:r>
              <a:rPr lang="en-US" b="1" dirty="0"/>
              <a:t>Please, make a comparison between the TCP/IP and OSI models (Homework</a:t>
            </a:r>
            <a:r>
              <a:rPr lang="en-US" b="1" dirty="0" smtClean="0"/>
              <a:t>)</a:t>
            </a:r>
            <a:endParaRPr lang="en-US" b="1" dirty="0"/>
          </a:p>
        </p:txBody>
      </p:sp>
    </p:spTree>
    <p:extLst>
      <p:ext uri="{BB962C8B-B14F-4D97-AF65-F5344CB8AC3E}">
        <p14:creationId xmlns:p14="http://schemas.microsoft.com/office/powerpoint/2010/main" val="3121487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990600"/>
          </a:xfrm>
        </p:spPr>
        <p:txBody>
          <a:bodyPr>
            <a:normAutofit/>
          </a:bodyPr>
          <a:lstStyle/>
          <a:p>
            <a:r>
              <a:rPr lang="en-US" dirty="0" smtClean="0"/>
              <a:t>Summary</a:t>
            </a:r>
            <a:endParaRPr lang="en-US" dirty="0"/>
          </a:p>
        </p:txBody>
      </p:sp>
      <p:pic>
        <p:nvPicPr>
          <p:cNvPr id="4" name="Picture 3" descr="D:\Department ICT\Verschiedenes\giz is  logo\gizlogo-is-de-rgb.gif"/>
          <p:cNvPicPr/>
          <p:nvPr/>
        </p:nvPicPr>
        <p:blipFill>
          <a:blip r:embed="rId3" cstate="print"/>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cstate="print"/>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cstate="print"/>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a:xfrm>
            <a:off x="533400" y="6356350"/>
            <a:ext cx="8229600" cy="365125"/>
          </a:xfrm>
        </p:spPr>
        <p:txBody>
          <a:bodyPr/>
          <a:lstStyle/>
          <a:p>
            <a:r>
              <a:rPr lang="en-US" dirty="0" smtClean="0"/>
              <a:t>ICT-BVF8.1- Data Communications and Network                                                                                                     Trainer: Dr. Abbes  </a:t>
            </a:r>
            <a:r>
              <a:rPr lang="en-US" dirty="0" err="1" smtClean="0"/>
              <a:t>Sebihi</a:t>
            </a: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582425" y="1904999"/>
            <a:ext cx="8052823" cy="3416320"/>
          </a:xfrm>
          <a:prstGeom prst="rect">
            <a:avLst/>
          </a:prstGeom>
        </p:spPr>
        <p:txBody>
          <a:bodyPr wrap="square">
            <a:spAutoFit/>
          </a:bodyPr>
          <a:lstStyle/>
          <a:p>
            <a:pPr lvl="0" algn="just"/>
            <a:r>
              <a:rPr lang="en-US" sz="2500" dirty="0" smtClean="0"/>
              <a:t>TCP/IP is the most common suite of protocols using on the Internet. The idea of using a protocol is to make all the computers and application talking the same language without any misunderstanding.</a:t>
            </a:r>
          </a:p>
          <a:p>
            <a:pPr lvl="0" algn="just"/>
            <a:r>
              <a:rPr lang="en-US" sz="2500" dirty="0" smtClean="0"/>
              <a:t>If a computer/server uses a TCP/IP to communicate to another computer or server, the destination computer needs to use TCP/IP to be able to exchange files, email or open a website.</a:t>
            </a:r>
            <a:endParaRPr lang="en-US" sz="1600" b="1" dirty="0" smtClean="0"/>
          </a:p>
          <a:p>
            <a:pPr lvl="0"/>
            <a:endParaRPr lang="en-US" sz="1600" b="1" dirty="0" smtClean="0"/>
          </a:p>
        </p:txBody>
      </p:sp>
    </p:spTree>
    <p:extLst>
      <p:ext uri="{BB962C8B-B14F-4D97-AF65-F5344CB8AC3E}">
        <p14:creationId xmlns:p14="http://schemas.microsoft.com/office/powerpoint/2010/main" val="483199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b="1" dirty="0" smtClean="0"/>
              <a:t>Questions</a:t>
            </a:r>
            <a:endParaRPr lang="en-US" b="1" dirty="0"/>
          </a:p>
        </p:txBody>
      </p:sp>
      <p:pic>
        <p:nvPicPr>
          <p:cNvPr id="4" name="Picture 3" descr="D:\Department ICT\Verschiedenes\giz is  logo\gizlogo-is-de-rgb.gif"/>
          <p:cNvPicPr/>
          <p:nvPr/>
        </p:nvPicPr>
        <p:blipFill>
          <a:blip r:embed="rId3" cstate="print"/>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cstate="print"/>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cstate="print"/>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a:xfrm>
            <a:off x="381000" y="6356350"/>
            <a:ext cx="8458200" cy="365125"/>
          </a:xfrm>
        </p:spPr>
        <p:txBody>
          <a:bodyPr/>
          <a:lstStyle/>
          <a:p>
            <a:r>
              <a:rPr lang="en-US" dirty="0" smtClean="0"/>
              <a:t>ICT-BVF8.1- Data Communications and Network                                                                                                        Trainer: Dr. Abbes </a:t>
            </a:r>
            <a:r>
              <a:rPr lang="en-US" dirty="0" err="1" smtClean="0"/>
              <a:t>Sebihi</a:t>
            </a:r>
            <a:endParaRPr lang="en-US" dirty="0"/>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386" name="Picture 2" descr="http://www.groveyouth.com/srhigh/wp-content/uploads/2011/01/ques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0400" y="1905000"/>
            <a:ext cx="2857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202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dirty="0" smtClean="0"/>
              <a:t>Agenda</a:t>
            </a:r>
            <a:endParaRPr lang="en-US" dirty="0"/>
          </a:p>
        </p:txBody>
      </p:sp>
      <p:sp>
        <p:nvSpPr>
          <p:cNvPr id="3" name="Content Placeholder 2"/>
          <p:cNvSpPr>
            <a:spLocks noGrp="1"/>
          </p:cNvSpPr>
          <p:nvPr>
            <p:ph idx="1"/>
          </p:nvPr>
        </p:nvSpPr>
        <p:spPr>
          <a:xfrm>
            <a:off x="457200" y="1981200"/>
            <a:ext cx="8229600" cy="4343400"/>
          </a:xfrm>
        </p:spPr>
        <p:txBody>
          <a:bodyPr>
            <a:normAutofit fontScale="85000" lnSpcReduction="20000"/>
          </a:bodyPr>
          <a:lstStyle/>
          <a:p>
            <a:r>
              <a:rPr lang="en-US" dirty="0" smtClean="0"/>
              <a:t>What is TCP/IP model?;</a:t>
            </a:r>
          </a:p>
          <a:p>
            <a:r>
              <a:rPr lang="en-US" dirty="0" smtClean="0"/>
              <a:t>How is divided;</a:t>
            </a:r>
          </a:p>
          <a:p>
            <a:r>
              <a:rPr lang="en-US" dirty="0" smtClean="0"/>
              <a:t>The TCP/IP suite;</a:t>
            </a:r>
          </a:p>
          <a:p>
            <a:r>
              <a:rPr lang="en-US" dirty="0" smtClean="0"/>
              <a:t>The Application Layer;</a:t>
            </a:r>
          </a:p>
          <a:p>
            <a:r>
              <a:rPr lang="en-US" dirty="0" smtClean="0"/>
              <a:t>The Transport Layer;</a:t>
            </a:r>
          </a:p>
          <a:p>
            <a:r>
              <a:rPr lang="en-US" dirty="0" smtClean="0"/>
              <a:t>The Internet Layer;</a:t>
            </a:r>
          </a:p>
          <a:p>
            <a:r>
              <a:rPr lang="en-US" dirty="0" smtClean="0"/>
              <a:t>The Network Access Layer;</a:t>
            </a:r>
          </a:p>
          <a:p>
            <a:r>
              <a:rPr lang="en-US" dirty="0" smtClean="0"/>
              <a:t>Examples;</a:t>
            </a:r>
          </a:p>
          <a:p>
            <a:r>
              <a:rPr lang="en-US" dirty="0" smtClean="0"/>
              <a:t>Exercises;</a:t>
            </a:r>
          </a:p>
          <a:p>
            <a:r>
              <a:rPr lang="en-US" dirty="0" smtClean="0"/>
              <a:t>Summary.</a:t>
            </a:r>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4" name="Picture 3" descr="D:\Department ICT\Verschiedenes\giz is  logo\gizlogo-is-de-rgb.gif"/>
          <p:cNvPicPr/>
          <p:nvPr/>
        </p:nvPicPr>
        <p:blipFill>
          <a:blip r:embed="rId3" cstate="print"/>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cstate="print"/>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cstate="print"/>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a:xfrm>
            <a:off x="381000" y="6356350"/>
            <a:ext cx="8610600" cy="365125"/>
          </a:xfrm>
        </p:spPr>
        <p:txBody>
          <a:bodyPr/>
          <a:lstStyle/>
          <a:p>
            <a:r>
              <a:rPr lang="en-US" dirty="0" smtClean="0"/>
              <a:t>ICT-BVF8.1- Data Communications and Network                                                                                                               Trainer: Dr. Abbes  </a:t>
            </a:r>
            <a:r>
              <a:rPr lang="en-US" dirty="0" err="1" smtClean="0"/>
              <a:t>Sebihi</a:t>
            </a:r>
            <a:endParaRPr lang="en-US" dirty="0"/>
          </a:p>
        </p:txBody>
      </p:sp>
    </p:spTree>
    <p:extLst>
      <p:ext uri="{BB962C8B-B14F-4D97-AF65-F5344CB8AC3E}">
        <p14:creationId xmlns:p14="http://schemas.microsoft.com/office/powerpoint/2010/main" val="2036364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dirty="0" smtClean="0"/>
              <a:t>Objective</a:t>
            </a:r>
            <a:endParaRPr lang="en-US" dirty="0"/>
          </a:p>
        </p:txBody>
      </p:sp>
      <p:sp>
        <p:nvSpPr>
          <p:cNvPr id="3" name="Content Placeholder 2"/>
          <p:cNvSpPr>
            <a:spLocks noGrp="1"/>
          </p:cNvSpPr>
          <p:nvPr>
            <p:ph idx="1"/>
          </p:nvPr>
        </p:nvSpPr>
        <p:spPr>
          <a:xfrm>
            <a:off x="685800" y="2133600"/>
            <a:ext cx="8229600" cy="1295400"/>
          </a:xfrm>
        </p:spPr>
        <p:txBody>
          <a:bodyPr>
            <a:normAutofit/>
          </a:bodyPr>
          <a:lstStyle/>
          <a:p>
            <a:pPr marL="0" indent="0" algn="just">
              <a:buNone/>
            </a:pPr>
            <a:r>
              <a:rPr lang="en-US" sz="2500" dirty="0" smtClean="0"/>
              <a:t>By the end of this lesson, the student will know what the TCP/IP model is and how’s is divided. Also, will be able to identify the protocols for each TCP/IP layer.</a:t>
            </a:r>
            <a:endParaRPr lang="en-US" sz="2500" dirty="0"/>
          </a:p>
        </p:txBody>
      </p:sp>
      <p:pic>
        <p:nvPicPr>
          <p:cNvPr id="4" name="Picture 3" descr="D:\Department ICT\Verschiedenes\giz is  logo\gizlogo-is-de-rgb.gif"/>
          <p:cNvPicPr/>
          <p:nvPr/>
        </p:nvPicPr>
        <p:blipFill>
          <a:blip r:embed="rId3" cstate="print"/>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cstate="print"/>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cstate="print"/>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a:xfrm>
            <a:off x="533400" y="6356350"/>
            <a:ext cx="8229600" cy="365125"/>
          </a:xfrm>
        </p:spPr>
        <p:txBody>
          <a:bodyPr/>
          <a:lstStyle/>
          <a:p>
            <a:r>
              <a:rPr lang="en-US" dirty="0" smtClean="0"/>
              <a:t>ICT-BVF8.1- Data Communications and Network                                                                                                     Trainer: Dr. Abbes  </a:t>
            </a:r>
            <a:r>
              <a:rPr lang="en-US" dirty="0" err="1" smtClean="0"/>
              <a:t>Sebihi</a:t>
            </a:r>
            <a:endParaRPr lang="en-US" dirty="0"/>
          </a:p>
        </p:txBody>
      </p:sp>
    </p:spTree>
    <p:extLst>
      <p:ext uri="{BB962C8B-B14F-4D97-AF65-F5344CB8AC3E}">
        <p14:creationId xmlns:p14="http://schemas.microsoft.com/office/powerpoint/2010/main" val="3161746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dirty="0" smtClean="0"/>
              <a:t>What is TCP/IP Model?</a:t>
            </a:r>
            <a:endParaRPr lang="en-US" dirty="0"/>
          </a:p>
        </p:txBody>
      </p:sp>
      <p:sp>
        <p:nvSpPr>
          <p:cNvPr id="3" name="Content Placeholder 2"/>
          <p:cNvSpPr>
            <a:spLocks noGrp="1"/>
          </p:cNvSpPr>
          <p:nvPr>
            <p:ph idx="1"/>
          </p:nvPr>
        </p:nvSpPr>
        <p:spPr>
          <a:xfrm>
            <a:off x="685800" y="2133600"/>
            <a:ext cx="8229600" cy="3581400"/>
          </a:xfrm>
        </p:spPr>
        <p:txBody>
          <a:bodyPr>
            <a:normAutofit fontScale="70000" lnSpcReduction="20000"/>
          </a:bodyPr>
          <a:lstStyle/>
          <a:p>
            <a:pPr algn="just"/>
            <a:r>
              <a:rPr lang="en-US" dirty="0"/>
              <a:t>The Internet Protocol Suite is the set of communications protocols used for the Internet and other similar networks. It is commonly also known as TCP/IP, named from two of the most important protocols in it: the Transmission Control Protocol (TCP) and the Internet Protocol (IP), which were the first two networking protocols defined in this standard</a:t>
            </a:r>
            <a:r>
              <a:rPr lang="en-US" dirty="0" smtClean="0"/>
              <a:t>.</a:t>
            </a:r>
          </a:p>
          <a:p>
            <a:pPr marL="0" indent="0" algn="just">
              <a:buNone/>
            </a:pPr>
            <a:endParaRPr lang="en-US" dirty="0" smtClean="0"/>
          </a:p>
          <a:p>
            <a:pPr algn="just"/>
            <a:r>
              <a:rPr lang="en-US" dirty="0" smtClean="0"/>
              <a:t>The </a:t>
            </a:r>
            <a:r>
              <a:rPr lang="en-US" dirty="0"/>
              <a:t>main goal of the TCP/IP project was to build an interconnection of network that could offer service for universal communication. The second goal was to inter-communicate different physical networks to make it transparent to the users.</a:t>
            </a:r>
          </a:p>
          <a:p>
            <a:pPr marL="0" indent="0" algn="just">
              <a:buNone/>
            </a:pPr>
            <a:endParaRPr lang="en-US" b="1" dirty="0"/>
          </a:p>
        </p:txBody>
      </p:sp>
      <p:pic>
        <p:nvPicPr>
          <p:cNvPr id="4" name="Picture 3" descr="D:\Department ICT\Verschiedenes\giz is  logo\gizlogo-is-de-rgb.gif"/>
          <p:cNvPicPr/>
          <p:nvPr/>
        </p:nvPicPr>
        <p:blipFill>
          <a:blip r:embed="rId3" cstate="print"/>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cstate="print"/>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cstate="print"/>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a:xfrm>
            <a:off x="533400" y="6356350"/>
            <a:ext cx="8229600" cy="365125"/>
          </a:xfrm>
        </p:spPr>
        <p:txBody>
          <a:bodyPr/>
          <a:lstStyle/>
          <a:p>
            <a:r>
              <a:rPr lang="en-US" dirty="0" smtClean="0"/>
              <a:t>ICT-BVF8.1- Data Communications and Network                                                                                                     Trainer: Dr. Abbes  </a:t>
            </a:r>
            <a:r>
              <a:rPr lang="en-US" dirty="0" err="1" smtClean="0"/>
              <a:t>Sebihi</a:t>
            </a:r>
            <a:endParaRPr lang="en-US" dirty="0"/>
          </a:p>
        </p:txBody>
      </p:sp>
    </p:spTree>
    <p:extLst>
      <p:ext uri="{BB962C8B-B14F-4D97-AF65-F5344CB8AC3E}">
        <p14:creationId xmlns:p14="http://schemas.microsoft.com/office/powerpoint/2010/main" val="682335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normAutofit/>
          </a:bodyPr>
          <a:lstStyle/>
          <a:p>
            <a:r>
              <a:rPr lang="en-US" dirty="0" smtClean="0"/>
              <a:t>How is divided (Layers)</a:t>
            </a:r>
            <a:endParaRPr lang="en-US" dirty="0"/>
          </a:p>
        </p:txBody>
      </p:sp>
      <p:sp>
        <p:nvSpPr>
          <p:cNvPr id="3" name="Content Placeholder 2"/>
          <p:cNvSpPr>
            <a:spLocks noGrp="1"/>
          </p:cNvSpPr>
          <p:nvPr>
            <p:ph idx="1"/>
          </p:nvPr>
        </p:nvSpPr>
        <p:spPr>
          <a:xfrm>
            <a:off x="381000" y="1981200"/>
            <a:ext cx="8536008" cy="1447800"/>
          </a:xfrm>
        </p:spPr>
        <p:txBody>
          <a:bodyPr>
            <a:normAutofit fontScale="85000" lnSpcReduction="20000"/>
          </a:bodyPr>
          <a:lstStyle/>
          <a:p>
            <a:pPr marL="0" indent="0" algn="just">
              <a:buNone/>
            </a:pPr>
            <a:r>
              <a:rPr lang="en-US" dirty="0"/>
              <a:t>Like most networking software, TCP/IP is modeled in layers. Below, you are going to see a representation of the TCP/IP suite. This model has 4 layers, which are Application, Transport, Internet and Network Access.</a:t>
            </a:r>
            <a:endParaRPr lang="en-US" dirty="0" smtClean="0"/>
          </a:p>
          <a:p>
            <a:pPr marL="0" indent="0" algn="just">
              <a:buNone/>
            </a:pPr>
            <a:endParaRPr lang="en-US" b="1" dirty="0"/>
          </a:p>
        </p:txBody>
      </p:sp>
      <p:pic>
        <p:nvPicPr>
          <p:cNvPr id="4" name="Picture 3" descr="D:\Department ICT\Verschiedenes\giz is  logo\gizlogo-is-de-rgb.gif"/>
          <p:cNvPicPr/>
          <p:nvPr/>
        </p:nvPicPr>
        <p:blipFill>
          <a:blip r:embed="rId3" cstate="print"/>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cstate="print"/>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cstate="print"/>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a:xfrm>
            <a:off x="533400" y="6356350"/>
            <a:ext cx="8229600" cy="365125"/>
          </a:xfrm>
        </p:spPr>
        <p:txBody>
          <a:bodyPr/>
          <a:lstStyle/>
          <a:p>
            <a:r>
              <a:rPr lang="en-US" dirty="0" smtClean="0"/>
              <a:t>ICT-BVF8.1- Data Communications and Network                                                                                                     Trainer: Dr. Abbes  </a:t>
            </a:r>
            <a:r>
              <a:rPr lang="en-US" dirty="0" err="1" smtClean="0"/>
              <a:t>Sebihi</a:t>
            </a:r>
            <a:endParaRPr lang="en-US" dirty="0"/>
          </a:p>
        </p:txBody>
      </p:sp>
      <p:pic>
        <p:nvPicPr>
          <p:cNvPr id="1028" name="Picture 4" descr="http://1.bp.blogspot.com/_KjNkTh3VA1Y/S-a6uXef7uI/AAAAAAAAATI/rKGzXLjiRQQ/s1600/tcp-ip-encapsulat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3843" y="3429000"/>
            <a:ext cx="3981450" cy="28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74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normAutofit/>
          </a:bodyPr>
          <a:lstStyle/>
          <a:p>
            <a:r>
              <a:rPr lang="en-US" dirty="0" smtClean="0"/>
              <a:t>The TCP/IP Suite</a:t>
            </a:r>
            <a:endParaRPr lang="en-US" dirty="0"/>
          </a:p>
        </p:txBody>
      </p:sp>
      <p:pic>
        <p:nvPicPr>
          <p:cNvPr id="4" name="Picture 3" descr="D:\Department ICT\Verschiedenes\giz is  logo\gizlogo-is-de-rgb.gif"/>
          <p:cNvPicPr/>
          <p:nvPr/>
        </p:nvPicPr>
        <p:blipFill>
          <a:blip r:embed="rId3" cstate="print"/>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cstate="print"/>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cstate="print"/>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a:xfrm>
            <a:off x="533400" y="6356350"/>
            <a:ext cx="8229600" cy="365125"/>
          </a:xfrm>
        </p:spPr>
        <p:txBody>
          <a:bodyPr/>
          <a:lstStyle/>
          <a:p>
            <a:r>
              <a:rPr lang="en-US" dirty="0" smtClean="0"/>
              <a:t>ICT-BVF8.1- Data Communications and Network                                                                                                     Trainer: Dr. Abbes  </a:t>
            </a:r>
            <a:r>
              <a:rPr lang="en-US" dirty="0" err="1" smtClean="0"/>
              <a:t>Sebihi</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72731022"/>
              </p:ext>
            </p:extLst>
          </p:nvPr>
        </p:nvGraphicFramePr>
        <p:xfrm>
          <a:off x="1066799" y="1981198"/>
          <a:ext cx="7086601" cy="4114802"/>
        </p:xfrm>
        <a:graphic>
          <a:graphicData uri="http://schemas.openxmlformats.org/drawingml/2006/table">
            <a:tbl>
              <a:tblPr firstRow="1" firstCol="1" bandRow="1">
                <a:tableStyleId>{5C22544A-7EE6-4342-B048-85BDC9FD1C3A}</a:tableStyleId>
              </a:tblPr>
              <a:tblGrid>
                <a:gridCol w="2002734"/>
                <a:gridCol w="5083867"/>
              </a:tblGrid>
              <a:tr h="681826">
                <a:tc>
                  <a:txBody>
                    <a:bodyPr/>
                    <a:lstStyle/>
                    <a:p>
                      <a:pPr marL="0" marR="0" algn="ctr">
                        <a:lnSpc>
                          <a:spcPct val="150000"/>
                        </a:lnSpc>
                        <a:spcBef>
                          <a:spcPts val="600"/>
                        </a:spcBef>
                        <a:spcAft>
                          <a:spcPts val="600"/>
                        </a:spcAft>
                      </a:pPr>
                      <a:r>
                        <a:rPr lang="en-US" sz="1600" b="1" dirty="0">
                          <a:effectLst/>
                          <a:latin typeface="Times New Roman" pitchFamily="18" charset="0"/>
                          <a:cs typeface="Times New Roman" pitchFamily="18" charset="0"/>
                        </a:rPr>
                        <a:t>Layers</a:t>
                      </a:r>
                      <a:endParaRPr lang="en-US" sz="1600" b="1" dirty="0">
                        <a:effectLst/>
                        <a:latin typeface="Times New Roman" pitchFamily="18" charset="0"/>
                        <a:ea typeface="Calibri"/>
                        <a:cs typeface="Times New Roman" pitchFamily="18" charset="0"/>
                      </a:endParaRPr>
                    </a:p>
                  </a:txBody>
                  <a:tcPr marL="9525" marR="9525" marT="9525" marB="9525" anchor="ctr"/>
                </a:tc>
                <a:tc>
                  <a:txBody>
                    <a:bodyPr/>
                    <a:lstStyle/>
                    <a:p>
                      <a:pPr marL="0" marR="0" algn="ctr">
                        <a:lnSpc>
                          <a:spcPct val="150000"/>
                        </a:lnSpc>
                        <a:spcBef>
                          <a:spcPts val="600"/>
                        </a:spcBef>
                        <a:spcAft>
                          <a:spcPts val="600"/>
                        </a:spcAft>
                      </a:pPr>
                      <a:r>
                        <a:rPr lang="en-US" sz="1600" b="1" dirty="0">
                          <a:effectLst/>
                          <a:latin typeface="Times New Roman" pitchFamily="18" charset="0"/>
                          <a:cs typeface="Times New Roman" pitchFamily="18" charset="0"/>
                        </a:rPr>
                        <a:t>Protocols</a:t>
                      </a:r>
                      <a:endParaRPr lang="en-US" sz="1600" b="1" dirty="0">
                        <a:effectLst/>
                        <a:latin typeface="Times New Roman" pitchFamily="18" charset="0"/>
                        <a:ea typeface="Calibri"/>
                        <a:cs typeface="Times New Roman" pitchFamily="18" charset="0"/>
                      </a:endParaRPr>
                    </a:p>
                  </a:txBody>
                  <a:tcPr marL="9525" marR="9525" marT="9525" marB="9525" anchor="ctr"/>
                </a:tc>
              </a:tr>
              <a:tr h="1387498">
                <a:tc>
                  <a:txBody>
                    <a:bodyPr/>
                    <a:lstStyle/>
                    <a:p>
                      <a:pPr marL="0" marR="0" algn="ctr">
                        <a:lnSpc>
                          <a:spcPct val="150000"/>
                        </a:lnSpc>
                        <a:spcBef>
                          <a:spcPts val="600"/>
                        </a:spcBef>
                        <a:spcAft>
                          <a:spcPts val="600"/>
                        </a:spcAft>
                      </a:pPr>
                      <a:r>
                        <a:rPr lang="en-US" sz="1600" b="1" dirty="0">
                          <a:effectLst/>
                          <a:latin typeface="Times New Roman" pitchFamily="18" charset="0"/>
                          <a:cs typeface="Times New Roman" pitchFamily="18" charset="0"/>
                        </a:rPr>
                        <a:t>Application</a:t>
                      </a:r>
                      <a:endParaRPr lang="en-US" sz="1600" b="1" dirty="0">
                        <a:effectLst/>
                        <a:latin typeface="Times New Roman" pitchFamily="18" charset="0"/>
                        <a:ea typeface="Calibri"/>
                        <a:cs typeface="Times New Roman" pitchFamily="18" charset="0"/>
                      </a:endParaRPr>
                    </a:p>
                  </a:txBody>
                  <a:tcPr marL="9525" marR="9525" marT="9525" marB="9525" anchor="ctr"/>
                </a:tc>
                <a:tc>
                  <a:txBody>
                    <a:bodyPr/>
                    <a:lstStyle/>
                    <a:p>
                      <a:pPr marL="0" marR="0">
                        <a:lnSpc>
                          <a:spcPct val="150000"/>
                        </a:lnSpc>
                        <a:spcBef>
                          <a:spcPts val="600"/>
                        </a:spcBef>
                        <a:spcAft>
                          <a:spcPts val="600"/>
                        </a:spcAft>
                      </a:pPr>
                      <a:r>
                        <a:rPr lang="en-US" sz="1600" b="1" dirty="0">
                          <a:effectLst/>
                          <a:latin typeface="Times New Roman" pitchFamily="18" charset="0"/>
                          <a:cs typeface="Times New Roman" pitchFamily="18" charset="0"/>
                        </a:rPr>
                        <a:t>BGP, DNS, FTP, HTTP, IMAP, LDAP, NTP, POP, RIP, RPC, SIP, SMTP, SNMP, SSH, Telnet, TLS/SSL…</a:t>
                      </a:r>
                      <a:endParaRPr lang="en-US" sz="1600" b="1" dirty="0">
                        <a:effectLst/>
                        <a:latin typeface="Times New Roman" pitchFamily="18" charset="0"/>
                        <a:ea typeface="Calibri"/>
                        <a:cs typeface="Times New Roman" pitchFamily="18" charset="0"/>
                      </a:endParaRPr>
                    </a:p>
                  </a:txBody>
                  <a:tcPr marL="9525" marR="9525" marT="9525" marB="9525" anchor="ctr"/>
                </a:tc>
              </a:tr>
              <a:tr h="681826">
                <a:tc>
                  <a:txBody>
                    <a:bodyPr/>
                    <a:lstStyle/>
                    <a:p>
                      <a:pPr marL="0" marR="0" algn="ctr">
                        <a:lnSpc>
                          <a:spcPct val="150000"/>
                        </a:lnSpc>
                        <a:spcBef>
                          <a:spcPts val="600"/>
                        </a:spcBef>
                        <a:spcAft>
                          <a:spcPts val="600"/>
                        </a:spcAft>
                      </a:pPr>
                      <a:r>
                        <a:rPr lang="en-US" sz="1600" b="1">
                          <a:effectLst/>
                          <a:latin typeface="Times New Roman" pitchFamily="18" charset="0"/>
                          <a:cs typeface="Times New Roman" pitchFamily="18" charset="0"/>
                        </a:rPr>
                        <a:t>Transport</a:t>
                      </a:r>
                      <a:endParaRPr lang="en-US" sz="1600" b="1">
                        <a:effectLst/>
                        <a:latin typeface="Times New Roman" pitchFamily="18" charset="0"/>
                        <a:ea typeface="Calibri"/>
                        <a:cs typeface="Times New Roman" pitchFamily="18" charset="0"/>
                      </a:endParaRPr>
                    </a:p>
                  </a:txBody>
                  <a:tcPr marL="9525" marR="9525" marT="9525" marB="9525" anchor="b"/>
                </a:tc>
                <a:tc>
                  <a:txBody>
                    <a:bodyPr/>
                    <a:lstStyle/>
                    <a:p>
                      <a:pPr marL="0" marR="0">
                        <a:lnSpc>
                          <a:spcPct val="150000"/>
                        </a:lnSpc>
                        <a:spcBef>
                          <a:spcPts val="600"/>
                        </a:spcBef>
                        <a:spcAft>
                          <a:spcPts val="600"/>
                        </a:spcAft>
                      </a:pPr>
                      <a:r>
                        <a:rPr lang="en-US" sz="1600" b="1" dirty="0">
                          <a:effectLst/>
                          <a:latin typeface="Times New Roman" pitchFamily="18" charset="0"/>
                          <a:cs typeface="Times New Roman" pitchFamily="18" charset="0"/>
                        </a:rPr>
                        <a:t>TCP and UDP</a:t>
                      </a:r>
                      <a:endParaRPr lang="en-US" sz="1600" b="1" dirty="0">
                        <a:effectLst/>
                        <a:latin typeface="Times New Roman" pitchFamily="18" charset="0"/>
                        <a:ea typeface="Calibri"/>
                        <a:cs typeface="Times New Roman" pitchFamily="18" charset="0"/>
                      </a:endParaRPr>
                    </a:p>
                  </a:txBody>
                  <a:tcPr marL="9525" marR="9525" marT="9525" marB="9525" anchor="ctr"/>
                </a:tc>
              </a:tr>
              <a:tr h="681826">
                <a:tc>
                  <a:txBody>
                    <a:bodyPr/>
                    <a:lstStyle/>
                    <a:p>
                      <a:pPr marL="0" marR="0" algn="ctr">
                        <a:lnSpc>
                          <a:spcPct val="150000"/>
                        </a:lnSpc>
                        <a:spcBef>
                          <a:spcPts val="600"/>
                        </a:spcBef>
                        <a:spcAft>
                          <a:spcPts val="600"/>
                        </a:spcAft>
                      </a:pPr>
                      <a:r>
                        <a:rPr lang="en-US" sz="1600" b="1">
                          <a:effectLst/>
                          <a:latin typeface="Times New Roman" pitchFamily="18" charset="0"/>
                          <a:cs typeface="Times New Roman" pitchFamily="18" charset="0"/>
                        </a:rPr>
                        <a:t>Internet</a:t>
                      </a:r>
                      <a:endParaRPr lang="en-US" sz="1600" b="1">
                        <a:effectLst/>
                        <a:latin typeface="Times New Roman" pitchFamily="18" charset="0"/>
                        <a:ea typeface="Calibri"/>
                        <a:cs typeface="Times New Roman" pitchFamily="18" charset="0"/>
                      </a:endParaRPr>
                    </a:p>
                  </a:txBody>
                  <a:tcPr marL="9525" marR="9525" marT="9525" marB="9525" anchor="b"/>
                </a:tc>
                <a:tc>
                  <a:txBody>
                    <a:bodyPr/>
                    <a:lstStyle/>
                    <a:p>
                      <a:pPr marL="0" marR="0">
                        <a:lnSpc>
                          <a:spcPct val="150000"/>
                        </a:lnSpc>
                        <a:spcBef>
                          <a:spcPts val="600"/>
                        </a:spcBef>
                        <a:spcAft>
                          <a:spcPts val="600"/>
                        </a:spcAft>
                      </a:pPr>
                      <a:r>
                        <a:rPr lang="en-US" sz="1600" b="1" dirty="0">
                          <a:effectLst/>
                          <a:latin typeface="Times New Roman" pitchFamily="18" charset="0"/>
                          <a:cs typeface="Times New Roman" pitchFamily="18" charset="0"/>
                        </a:rPr>
                        <a:t>IP, ICMP, ARP, RARP, IPSEC</a:t>
                      </a:r>
                      <a:endParaRPr lang="en-US" sz="1600" b="1" dirty="0">
                        <a:effectLst/>
                        <a:latin typeface="Times New Roman" pitchFamily="18" charset="0"/>
                        <a:ea typeface="Calibri"/>
                        <a:cs typeface="Times New Roman" pitchFamily="18" charset="0"/>
                      </a:endParaRPr>
                    </a:p>
                  </a:txBody>
                  <a:tcPr marL="9525" marR="9525" marT="9525" marB="9525" anchor="ctr"/>
                </a:tc>
              </a:tr>
              <a:tr h="681826">
                <a:tc>
                  <a:txBody>
                    <a:bodyPr/>
                    <a:lstStyle/>
                    <a:p>
                      <a:pPr marL="0" marR="0" algn="ctr">
                        <a:lnSpc>
                          <a:spcPct val="150000"/>
                        </a:lnSpc>
                        <a:spcBef>
                          <a:spcPts val="600"/>
                        </a:spcBef>
                        <a:spcAft>
                          <a:spcPts val="600"/>
                        </a:spcAft>
                      </a:pPr>
                      <a:r>
                        <a:rPr lang="en-US" sz="1600" b="1">
                          <a:effectLst/>
                          <a:latin typeface="Times New Roman" pitchFamily="18" charset="0"/>
                          <a:cs typeface="Times New Roman" pitchFamily="18" charset="0"/>
                        </a:rPr>
                        <a:t>Network Access</a:t>
                      </a:r>
                      <a:endParaRPr lang="en-US" sz="1600" b="1">
                        <a:effectLst/>
                        <a:latin typeface="Times New Roman" pitchFamily="18" charset="0"/>
                        <a:ea typeface="Calibri"/>
                        <a:cs typeface="Times New Roman" pitchFamily="18" charset="0"/>
                      </a:endParaRPr>
                    </a:p>
                  </a:txBody>
                  <a:tcPr marL="9525" marR="9525" marT="9525" marB="9525" anchor="b"/>
                </a:tc>
                <a:tc>
                  <a:txBody>
                    <a:bodyPr/>
                    <a:lstStyle/>
                    <a:p>
                      <a:pPr marL="0" marR="0">
                        <a:lnSpc>
                          <a:spcPct val="150000"/>
                        </a:lnSpc>
                        <a:spcBef>
                          <a:spcPts val="600"/>
                        </a:spcBef>
                        <a:spcAft>
                          <a:spcPts val="600"/>
                        </a:spcAft>
                      </a:pPr>
                      <a:r>
                        <a:rPr lang="en-US" sz="1600" b="1" dirty="0">
                          <a:effectLst/>
                          <a:latin typeface="Times New Roman" pitchFamily="18" charset="0"/>
                          <a:cs typeface="Times New Roman" pitchFamily="18" charset="0"/>
                        </a:rPr>
                        <a:t>Ethernet, PPP, ADSL, ISDN, FDDI</a:t>
                      </a:r>
                      <a:endParaRPr lang="en-US" sz="1600" b="1" dirty="0">
                        <a:effectLst/>
                        <a:latin typeface="Times New Roman" pitchFamily="18" charset="0"/>
                        <a:ea typeface="Calibri"/>
                        <a:cs typeface="Times New Roman" pitchFamily="18" charset="0"/>
                      </a:endParaRPr>
                    </a:p>
                  </a:txBody>
                  <a:tcPr marL="9525" marR="9525" marT="9525" marB="9525" anchor="ctr"/>
                </a:tc>
              </a:tr>
            </a:tbl>
          </a:graphicData>
        </a:graphic>
      </p:graphicFrame>
    </p:spTree>
    <p:extLst>
      <p:ext uri="{BB962C8B-B14F-4D97-AF65-F5344CB8AC3E}">
        <p14:creationId xmlns:p14="http://schemas.microsoft.com/office/powerpoint/2010/main" val="3493949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normAutofit/>
          </a:bodyPr>
          <a:lstStyle/>
          <a:p>
            <a:r>
              <a:rPr lang="en-US" dirty="0" smtClean="0"/>
              <a:t>The Application Layer</a:t>
            </a:r>
            <a:endParaRPr lang="en-US" dirty="0"/>
          </a:p>
        </p:txBody>
      </p:sp>
      <p:sp>
        <p:nvSpPr>
          <p:cNvPr id="3" name="Content Placeholder 2"/>
          <p:cNvSpPr>
            <a:spLocks noGrp="1"/>
          </p:cNvSpPr>
          <p:nvPr>
            <p:ph idx="1"/>
          </p:nvPr>
        </p:nvSpPr>
        <p:spPr>
          <a:xfrm>
            <a:off x="381000" y="1981200"/>
            <a:ext cx="8536008" cy="2438400"/>
          </a:xfrm>
        </p:spPr>
        <p:txBody>
          <a:bodyPr>
            <a:normAutofit fontScale="77500" lnSpcReduction="20000"/>
          </a:bodyPr>
          <a:lstStyle/>
          <a:p>
            <a:pPr marL="0" indent="0" algn="just">
              <a:buNone/>
            </a:pPr>
            <a:r>
              <a:rPr lang="en-US" dirty="0"/>
              <a:t>The application layer is located at the top of the TCP/IP model. The application layer is provided by the program that uses TCP/IP for communication, for example, DNS and SMTP. The software in this layer therefore communicates using one of the two protocols of the layer below (the transport layer), i.e. TCP or UDP. The interface between the application layer and transport is defined by port numbers and sockets.</a:t>
            </a:r>
            <a:endParaRPr lang="en-US" b="1" dirty="0"/>
          </a:p>
        </p:txBody>
      </p:sp>
      <p:pic>
        <p:nvPicPr>
          <p:cNvPr id="4" name="Picture 3" descr="D:\Department ICT\Verschiedenes\giz is  logo\gizlogo-is-de-rgb.gif"/>
          <p:cNvPicPr/>
          <p:nvPr/>
        </p:nvPicPr>
        <p:blipFill>
          <a:blip r:embed="rId3" cstate="print"/>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cstate="print"/>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cstate="print"/>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a:xfrm>
            <a:off x="533400" y="6356350"/>
            <a:ext cx="8229600" cy="365125"/>
          </a:xfrm>
        </p:spPr>
        <p:txBody>
          <a:bodyPr/>
          <a:lstStyle/>
          <a:p>
            <a:r>
              <a:rPr lang="en-US" dirty="0" smtClean="0"/>
              <a:t>ICT-BVF8.1- Data Communications and Network                                                                                                     Trainer: Dr. Abbes  </a:t>
            </a:r>
            <a:r>
              <a:rPr lang="en-US" dirty="0" err="1" smtClean="0"/>
              <a:t>Sebihi</a:t>
            </a:r>
            <a:endParaRPr lang="en-US" dirty="0"/>
          </a:p>
        </p:txBody>
      </p:sp>
      <p:sp>
        <p:nvSpPr>
          <p:cNvPr id="8" name="Rectangle 7"/>
          <p:cNvSpPr/>
          <p:nvPr/>
        </p:nvSpPr>
        <p:spPr>
          <a:xfrm>
            <a:off x="457200" y="4419600"/>
            <a:ext cx="4191000" cy="923330"/>
          </a:xfrm>
          <a:prstGeom prst="rect">
            <a:avLst/>
          </a:prstGeom>
        </p:spPr>
        <p:txBody>
          <a:bodyPr wrap="square">
            <a:spAutoFit/>
          </a:bodyPr>
          <a:lstStyle/>
          <a:p>
            <a:pPr algn="just"/>
            <a:r>
              <a:rPr lang="en-US" b="1" dirty="0"/>
              <a:t>Protocols</a:t>
            </a:r>
            <a:r>
              <a:rPr lang="en-US" dirty="0"/>
              <a:t>: BGP, DNS, FTP, HTTP, IMAP, LDAP, NTP, POP, RIP, RPC, SIP, SMTP, SNMP, SSH, Telnet, TLS/SSL and etc.</a:t>
            </a:r>
          </a:p>
        </p:txBody>
      </p:sp>
      <p:sp>
        <p:nvSpPr>
          <p:cNvPr id="10" name="Rectangle 9"/>
          <p:cNvSpPr/>
          <p:nvPr/>
        </p:nvSpPr>
        <p:spPr>
          <a:xfrm>
            <a:off x="4953000" y="4390072"/>
            <a:ext cx="3429000" cy="1477328"/>
          </a:xfrm>
          <a:prstGeom prst="rect">
            <a:avLst/>
          </a:prstGeom>
        </p:spPr>
        <p:txBody>
          <a:bodyPr wrap="square">
            <a:spAutoFit/>
          </a:bodyPr>
          <a:lstStyle/>
          <a:p>
            <a:pPr lvl="0"/>
            <a:r>
              <a:rPr lang="en-US" b="1" dirty="0" smtClean="0"/>
              <a:t>Features:</a:t>
            </a:r>
          </a:p>
          <a:p>
            <a:pPr marL="285750" lvl="0" indent="-285750">
              <a:buFont typeface="Arial" pitchFamily="34" charset="0"/>
              <a:buChar char="•"/>
            </a:pPr>
            <a:r>
              <a:rPr lang="en-US" dirty="0" smtClean="0"/>
              <a:t>File </a:t>
            </a:r>
            <a:r>
              <a:rPr lang="en-US" dirty="0"/>
              <a:t>transfer;</a:t>
            </a:r>
          </a:p>
          <a:p>
            <a:pPr marL="285750" lvl="0" indent="-285750">
              <a:buFont typeface="Arial" pitchFamily="34" charset="0"/>
              <a:buChar char="•"/>
            </a:pPr>
            <a:r>
              <a:rPr lang="en-US" dirty="0"/>
              <a:t>Network connection services;</a:t>
            </a:r>
          </a:p>
          <a:p>
            <a:pPr marL="285750" lvl="0" indent="-285750">
              <a:buFont typeface="Arial" pitchFamily="34" charset="0"/>
              <a:buChar char="•"/>
            </a:pPr>
            <a:r>
              <a:rPr lang="en-US" dirty="0"/>
              <a:t>Remote connection services;</a:t>
            </a:r>
          </a:p>
          <a:p>
            <a:pPr marL="285750" lvl="0" indent="-285750">
              <a:buFont typeface="Arial" pitchFamily="34" charset="0"/>
              <a:buChar char="•"/>
            </a:pPr>
            <a:r>
              <a:rPr lang="en-US" dirty="0"/>
              <a:t>Email exchange.</a:t>
            </a:r>
          </a:p>
        </p:txBody>
      </p:sp>
    </p:spTree>
    <p:extLst>
      <p:ext uri="{BB962C8B-B14F-4D97-AF65-F5344CB8AC3E}">
        <p14:creationId xmlns:p14="http://schemas.microsoft.com/office/powerpoint/2010/main" val="3226821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normAutofit/>
          </a:bodyPr>
          <a:lstStyle/>
          <a:p>
            <a:r>
              <a:rPr lang="en-US" dirty="0" smtClean="0"/>
              <a:t>The Transport Layer</a:t>
            </a:r>
            <a:endParaRPr lang="en-US" dirty="0"/>
          </a:p>
        </p:txBody>
      </p:sp>
      <p:sp>
        <p:nvSpPr>
          <p:cNvPr id="3" name="Content Placeholder 2"/>
          <p:cNvSpPr>
            <a:spLocks noGrp="1"/>
          </p:cNvSpPr>
          <p:nvPr>
            <p:ph idx="1"/>
          </p:nvPr>
        </p:nvSpPr>
        <p:spPr>
          <a:xfrm>
            <a:off x="381000" y="1981200"/>
            <a:ext cx="8536008" cy="2438400"/>
          </a:xfrm>
        </p:spPr>
        <p:txBody>
          <a:bodyPr>
            <a:noAutofit/>
          </a:bodyPr>
          <a:lstStyle/>
          <a:p>
            <a:pPr marL="0" indent="0" algn="just">
              <a:buNone/>
            </a:pPr>
            <a:r>
              <a:rPr lang="en-US" sz="2500" dirty="0"/>
              <a:t>The</a:t>
            </a:r>
            <a:r>
              <a:rPr lang="en-US" sz="2500" b="1" dirty="0"/>
              <a:t> </a:t>
            </a:r>
            <a:r>
              <a:rPr lang="en-US" sz="2500" dirty="0"/>
              <a:t>transport layer provides data transfer from one point to another. Multiple applications can be supported simultaneously. This layer is responsible for providing a reliable exchange of information. The main protocol of this layer is TCP.  Another transport layer protocol is UDP that provides a connectionless service in comparison with TCP, which provides a connection-oriented service.</a:t>
            </a:r>
            <a:endParaRPr lang="en-US" sz="2500" b="1" dirty="0"/>
          </a:p>
        </p:txBody>
      </p:sp>
      <p:pic>
        <p:nvPicPr>
          <p:cNvPr id="4" name="Picture 3" descr="D:\Department ICT\Verschiedenes\giz is  logo\gizlogo-is-de-rgb.gif"/>
          <p:cNvPicPr/>
          <p:nvPr/>
        </p:nvPicPr>
        <p:blipFill>
          <a:blip r:embed="rId3" cstate="print"/>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cstate="print"/>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cstate="print"/>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a:xfrm>
            <a:off x="533400" y="6356350"/>
            <a:ext cx="8229600" cy="365125"/>
          </a:xfrm>
        </p:spPr>
        <p:txBody>
          <a:bodyPr/>
          <a:lstStyle/>
          <a:p>
            <a:r>
              <a:rPr lang="en-US" dirty="0" smtClean="0"/>
              <a:t>ICT-BVF8.1- Data Communications and Network                                                                                                     Trainer: Dr. Abbes  </a:t>
            </a:r>
            <a:r>
              <a:rPr lang="en-US" dirty="0" err="1" smtClean="0"/>
              <a:t>Sebihi</a:t>
            </a:r>
            <a:endParaRPr lang="en-US" dirty="0"/>
          </a:p>
        </p:txBody>
      </p:sp>
      <p:sp>
        <p:nvSpPr>
          <p:cNvPr id="8" name="Rectangle 7"/>
          <p:cNvSpPr/>
          <p:nvPr/>
        </p:nvSpPr>
        <p:spPr>
          <a:xfrm>
            <a:off x="457200" y="4876800"/>
            <a:ext cx="4191000" cy="369332"/>
          </a:xfrm>
          <a:prstGeom prst="rect">
            <a:avLst/>
          </a:prstGeom>
        </p:spPr>
        <p:txBody>
          <a:bodyPr wrap="square">
            <a:spAutoFit/>
          </a:bodyPr>
          <a:lstStyle/>
          <a:p>
            <a:pPr algn="just"/>
            <a:r>
              <a:rPr lang="en-US" b="1" dirty="0"/>
              <a:t>Protocols</a:t>
            </a:r>
            <a:r>
              <a:rPr lang="en-US" dirty="0"/>
              <a:t>: </a:t>
            </a:r>
            <a:r>
              <a:rPr lang="en-US" dirty="0" smtClean="0"/>
              <a:t>TCP and UDP.</a:t>
            </a:r>
            <a:endParaRPr lang="en-US" dirty="0"/>
          </a:p>
        </p:txBody>
      </p:sp>
    </p:spTree>
    <p:extLst>
      <p:ext uri="{BB962C8B-B14F-4D97-AF65-F5344CB8AC3E}">
        <p14:creationId xmlns:p14="http://schemas.microsoft.com/office/powerpoint/2010/main" val="2871175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normAutofit/>
          </a:bodyPr>
          <a:lstStyle/>
          <a:p>
            <a:r>
              <a:rPr lang="en-US" dirty="0" smtClean="0"/>
              <a:t>The Transport Layer</a:t>
            </a:r>
            <a:endParaRPr lang="en-US" dirty="0"/>
          </a:p>
        </p:txBody>
      </p:sp>
      <p:pic>
        <p:nvPicPr>
          <p:cNvPr id="4" name="Picture 3" descr="D:\Department ICT\Verschiedenes\giz is  logo\gizlogo-is-de-rgb.gif"/>
          <p:cNvPicPr/>
          <p:nvPr/>
        </p:nvPicPr>
        <p:blipFill>
          <a:blip r:embed="rId3" cstate="print"/>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cstate="print"/>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cstate="print"/>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a:xfrm>
            <a:off x="533400" y="6356350"/>
            <a:ext cx="8229600" cy="365125"/>
          </a:xfrm>
        </p:spPr>
        <p:txBody>
          <a:bodyPr/>
          <a:lstStyle/>
          <a:p>
            <a:r>
              <a:rPr lang="en-US" dirty="0" smtClean="0"/>
              <a:t>ICT-BVF8.1- Data Communications and Network                                                                                                     Trainer: Dr. Abbes  </a:t>
            </a:r>
            <a:r>
              <a:rPr lang="en-US" dirty="0" err="1" smtClean="0"/>
              <a:t>Sebihi</a:t>
            </a:r>
            <a:endParaRPr lang="en-US" dirty="0"/>
          </a:p>
        </p:txBody>
      </p:sp>
      <p:sp>
        <p:nvSpPr>
          <p:cNvPr id="10" name="Rectangle 9"/>
          <p:cNvSpPr/>
          <p:nvPr/>
        </p:nvSpPr>
        <p:spPr>
          <a:xfrm>
            <a:off x="685800" y="1981200"/>
            <a:ext cx="8001000" cy="4524315"/>
          </a:xfrm>
          <a:prstGeom prst="rect">
            <a:avLst/>
          </a:prstGeom>
        </p:spPr>
        <p:txBody>
          <a:bodyPr wrap="square">
            <a:spAutoFit/>
          </a:bodyPr>
          <a:lstStyle/>
          <a:p>
            <a:pPr lvl="0"/>
            <a:r>
              <a:rPr lang="en-US" b="1" dirty="0" smtClean="0"/>
              <a:t>Features:</a:t>
            </a:r>
          </a:p>
          <a:p>
            <a:endParaRPr lang="en-US" b="1" dirty="0" smtClean="0"/>
          </a:p>
          <a:p>
            <a:r>
              <a:rPr lang="en-US" b="1" dirty="0" smtClean="0"/>
              <a:t>User </a:t>
            </a:r>
            <a:r>
              <a:rPr lang="en-US" b="1" dirty="0"/>
              <a:t>Datagram Protocol (UDP)</a:t>
            </a:r>
          </a:p>
          <a:p>
            <a:pPr marL="285750" lvl="0" indent="-285750">
              <a:buFont typeface="Arial" pitchFamily="34" charset="0"/>
              <a:buChar char="•"/>
            </a:pPr>
            <a:r>
              <a:rPr lang="en-US" dirty="0"/>
              <a:t>Connection-less, no error control, no flow control.</a:t>
            </a:r>
          </a:p>
          <a:p>
            <a:pPr marL="285750" lvl="0" indent="-285750">
              <a:buFont typeface="Arial" pitchFamily="34" charset="0"/>
              <a:buChar char="•"/>
            </a:pPr>
            <a:r>
              <a:rPr lang="en-US" dirty="0"/>
              <a:t>UDP header carries information on Source Port, Destination Port, and others.</a:t>
            </a:r>
          </a:p>
          <a:p>
            <a:pPr marL="285750" indent="-285750">
              <a:buFont typeface="Arial" pitchFamily="34" charset="0"/>
              <a:buChar char="•"/>
            </a:pPr>
            <a:r>
              <a:rPr lang="en-US" dirty="0"/>
              <a:t>Send data directly without establishing connection</a:t>
            </a:r>
            <a:r>
              <a:rPr lang="en-US" dirty="0" smtClean="0"/>
              <a:t>.</a:t>
            </a:r>
            <a:endParaRPr lang="en-US" dirty="0"/>
          </a:p>
          <a:p>
            <a:pPr marL="285750" indent="-285750">
              <a:buFont typeface="Arial" pitchFamily="34" charset="0"/>
              <a:buChar char="•"/>
            </a:pPr>
            <a:endParaRPr lang="en-US" dirty="0" smtClean="0"/>
          </a:p>
          <a:p>
            <a:r>
              <a:rPr lang="en-US" b="1" dirty="0"/>
              <a:t>Transmission Control Protocol (</a:t>
            </a:r>
            <a:r>
              <a:rPr lang="en-US" b="1" dirty="0" smtClean="0"/>
              <a:t>TCP)</a:t>
            </a:r>
            <a:endParaRPr lang="en-US" sz="1600" b="1" dirty="0"/>
          </a:p>
          <a:p>
            <a:pPr marL="285750" indent="-285750">
              <a:buFont typeface="Arial" pitchFamily="34" charset="0"/>
              <a:buChar char="•"/>
            </a:pPr>
            <a:r>
              <a:rPr lang="en-US" dirty="0" smtClean="0"/>
              <a:t>Connection-based</a:t>
            </a:r>
            <a:r>
              <a:rPr lang="en-US" dirty="0"/>
              <a:t>, with error control and flow </a:t>
            </a:r>
            <a:r>
              <a:rPr lang="en-US" dirty="0" smtClean="0"/>
              <a:t>control</a:t>
            </a:r>
            <a:endParaRPr lang="en-US" sz="1600" dirty="0"/>
          </a:p>
          <a:p>
            <a:pPr marL="285750" indent="-285750">
              <a:buFont typeface="Arial" pitchFamily="34" charset="0"/>
              <a:buChar char="•"/>
            </a:pPr>
            <a:r>
              <a:rPr lang="en-US" dirty="0" smtClean="0"/>
              <a:t>TCP </a:t>
            </a:r>
            <a:r>
              <a:rPr lang="en-US" dirty="0"/>
              <a:t>header carries information on Source Port, Destination Port, Sequence Number, Acknowledge Number, Control Flags, Window, and </a:t>
            </a:r>
            <a:r>
              <a:rPr lang="en-US" dirty="0" smtClean="0"/>
              <a:t>others.</a:t>
            </a:r>
            <a:endParaRPr lang="en-US" sz="1600" dirty="0"/>
          </a:p>
          <a:p>
            <a:pPr marL="285750" indent="-285750">
              <a:buFont typeface="Arial" pitchFamily="34" charset="0"/>
              <a:buChar char="•"/>
            </a:pPr>
            <a:r>
              <a:rPr lang="en-US" dirty="0" smtClean="0"/>
              <a:t>Sequence </a:t>
            </a:r>
            <a:r>
              <a:rPr lang="en-US" dirty="0"/>
              <a:t>Number and Acknowledge Number are for error control and dealing with out-of-order packages, Window is for flow control, and Control Flags are for connection </a:t>
            </a:r>
            <a:r>
              <a:rPr lang="en-US" dirty="0" smtClean="0"/>
              <a:t>control;</a:t>
            </a:r>
            <a:endParaRPr lang="en-US" sz="1600" dirty="0"/>
          </a:p>
          <a:p>
            <a:pPr marL="285750" indent="-285750">
              <a:buFont typeface="Arial" pitchFamily="34" charset="0"/>
              <a:buChar char="•"/>
            </a:pPr>
            <a:r>
              <a:rPr lang="en-US" dirty="0" smtClean="0"/>
              <a:t>Establish </a:t>
            </a:r>
            <a:r>
              <a:rPr lang="en-US" dirty="0"/>
              <a:t>connection before sending / receiving data.</a:t>
            </a:r>
            <a:endParaRPr lang="en-US" sz="1600" dirty="0"/>
          </a:p>
          <a:p>
            <a:endParaRPr lang="en-US" dirty="0"/>
          </a:p>
        </p:txBody>
      </p:sp>
    </p:spTree>
    <p:extLst>
      <p:ext uri="{BB962C8B-B14F-4D97-AF65-F5344CB8AC3E}">
        <p14:creationId xmlns:p14="http://schemas.microsoft.com/office/powerpoint/2010/main" val="3788808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1631</Words>
  <Application>Microsoft Office PowerPoint</Application>
  <PresentationFormat>On-screen Show (4:3)</PresentationFormat>
  <Paragraphs>153</Paragraphs>
  <Slides>19</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Visio</vt:lpstr>
      <vt:lpstr>Data Communications and Networks</vt:lpstr>
      <vt:lpstr>Agenda</vt:lpstr>
      <vt:lpstr>Objective</vt:lpstr>
      <vt:lpstr>What is TCP/IP Model?</vt:lpstr>
      <vt:lpstr>How is divided (Layers)</vt:lpstr>
      <vt:lpstr>The TCP/IP Suite</vt:lpstr>
      <vt:lpstr>The Application Layer</vt:lpstr>
      <vt:lpstr>The Transport Layer</vt:lpstr>
      <vt:lpstr>The Transport Layer</vt:lpstr>
      <vt:lpstr>The Internet Layer</vt:lpstr>
      <vt:lpstr>The Internet Layer</vt:lpstr>
      <vt:lpstr>The Network Access Layer</vt:lpstr>
      <vt:lpstr>The Network Access Layer</vt:lpstr>
      <vt:lpstr>Example 1</vt:lpstr>
      <vt:lpstr>Example 2</vt:lpstr>
      <vt:lpstr>Example 2</vt:lpstr>
      <vt:lpstr>Exercises</vt:lpstr>
      <vt:lpstr>Summary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Communications and Networks</dc:title>
  <dc:creator>internet</dc:creator>
  <cp:lastModifiedBy>rcunha</cp:lastModifiedBy>
  <cp:revision>57</cp:revision>
  <dcterms:created xsi:type="dcterms:W3CDTF">2011-02-13T18:48:44Z</dcterms:created>
  <dcterms:modified xsi:type="dcterms:W3CDTF">2011-02-21T00:42:18Z</dcterms:modified>
</cp:coreProperties>
</file>