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77" r:id="rId5"/>
    <p:sldId id="278" r:id="rId6"/>
    <p:sldId id="280" r:id="rId7"/>
    <p:sldId id="281" r:id="rId8"/>
    <p:sldId id="282" r:id="rId9"/>
    <p:sldId id="283" r:id="rId10"/>
    <p:sldId id="285" r:id="rId11"/>
    <p:sldId id="284" r:id="rId12"/>
    <p:sldId id="286" r:id="rId13"/>
    <p:sldId id="287" r:id="rId14"/>
    <p:sldId id="288" r:id="rId15"/>
    <p:sldId id="289" r:id="rId16"/>
    <p:sldId id="290" r:id="rId17"/>
    <p:sldId id="291" r:id="rId18"/>
    <p:sldId id="292" r:id="rId19"/>
    <p:sldId id="293" r:id="rId20"/>
    <p:sldId id="294" r:id="rId21"/>
    <p:sldId id="295" r:id="rId22"/>
    <p:sldId id="296" r:id="rId23"/>
    <p:sldId id="279"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E1961-D35E-422F-B7C4-61C1FDAE885C}" type="datetimeFigureOut">
              <a:rPr lang="en-US" smtClean="0"/>
              <a:t>3/6/2011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DCFF0-F180-406B-B867-47C8CC30DD78}" type="slidenum">
              <a:rPr lang="en-US" smtClean="0"/>
              <a:t>‹#›</a:t>
            </a:fld>
            <a:endParaRPr lang="en-US"/>
          </a:p>
        </p:txBody>
      </p:sp>
    </p:spTree>
    <p:extLst>
      <p:ext uri="{BB962C8B-B14F-4D97-AF65-F5344CB8AC3E}">
        <p14:creationId xmlns:p14="http://schemas.microsoft.com/office/powerpoint/2010/main" val="226108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11</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20</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21</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22</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23</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24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4</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5</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6</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7</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8</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9</a:t>
            </a:fld>
            <a:endParaRPr lang="en-US"/>
          </a:p>
        </p:txBody>
      </p:sp>
    </p:spTree>
    <p:extLst>
      <p:ext uri="{BB962C8B-B14F-4D97-AF65-F5344CB8AC3E}">
        <p14:creationId xmlns:p14="http://schemas.microsoft.com/office/powerpoint/2010/main" val="367229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DCFF0-F180-406B-B867-47C8CC30DD78}" type="slidenum">
              <a:rPr lang="en-US" smtClean="0"/>
              <a:t>10</a:t>
            </a:fld>
            <a:endParaRPr lang="en-US"/>
          </a:p>
        </p:txBody>
      </p:sp>
    </p:spTree>
    <p:extLst>
      <p:ext uri="{BB962C8B-B14F-4D97-AF65-F5344CB8AC3E}">
        <p14:creationId xmlns:p14="http://schemas.microsoft.com/office/powerpoint/2010/main" val="367229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D798B-56DD-4770-AB18-A6D5691B604F}" type="datetime1">
              <a:rPr lang="en-US" smtClean="0"/>
              <a:t>3/6/2011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76828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0283A-4DB2-4D47-ABBA-0A073FA8236C}" type="datetime1">
              <a:rPr lang="en-US" smtClean="0"/>
              <a:t>3/6/2011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98635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03B6-5C02-448A-B9F2-9903B0C8E29F}" type="datetime1">
              <a:rPr lang="en-US" smtClean="0"/>
              <a:t>3/6/2011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428830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BC1A53-3E81-4152-9609-6621CC28A38C}" type="datetime1">
              <a:rPr lang="en-US" smtClean="0"/>
              <a:t>3/6/2011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65926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E57D-EC23-4EC6-B196-A2CBDAE90AFF}" type="datetime1">
              <a:rPr lang="en-US" smtClean="0"/>
              <a:t>3/6/2011</a:t>
            </a:fld>
            <a:endParaRPr lang="en-US"/>
          </a:p>
        </p:txBody>
      </p:sp>
      <p:sp>
        <p:nvSpPr>
          <p:cNvPr id="5" name="Footer Placeholder 4"/>
          <p:cNvSpPr>
            <a:spLocks noGrp="1"/>
          </p:cNvSpPr>
          <p:nvPr>
            <p:ph type="ftr" sz="quarter" idx="11"/>
          </p:nvPr>
        </p:nvSpPr>
        <p:spPr/>
        <p:txBody>
          <a:bodyPr/>
          <a:lstStyle/>
          <a:p>
            <a:r>
              <a:rPr lang="en-US" smtClean="0"/>
              <a:t>Data Communications and Network</a:t>
            </a:r>
            <a:endParaRPr lang="en-US"/>
          </a:p>
        </p:txBody>
      </p:sp>
      <p:sp>
        <p:nvSpPr>
          <p:cNvPr id="6" name="Slide Number Placeholder 5"/>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321873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9B709F-4085-4E93-A891-80BA707BEE46}" type="datetime1">
              <a:rPr lang="en-US" smtClean="0"/>
              <a:t>3/6/2011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89290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A7271-486E-4F59-A11F-F952C07C0DF5}" type="datetime1">
              <a:rPr lang="en-US" smtClean="0"/>
              <a:t>3/6/2011</a:t>
            </a:fld>
            <a:endParaRPr lang="en-US"/>
          </a:p>
        </p:txBody>
      </p:sp>
      <p:sp>
        <p:nvSpPr>
          <p:cNvPr id="8" name="Footer Placeholder 7"/>
          <p:cNvSpPr>
            <a:spLocks noGrp="1"/>
          </p:cNvSpPr>
          <p:nvPr>
            <p:ph type="ftr" sz="quarter" idx="11"/>
          </p:nvPr>
        </p:nvSpPr>
        <p:spPr/>
        <p:txBody>
          <a:bodyPr/>
          <a:lstStyle/>
          <a:p>
            <a:r>
              <a:rPr lang="en-US" smtClean="0"/>
              <a:t>Data Communications and Network</a:t>
            </a:r>
            <a:endParaRPr lang="en-US"/>
          </a:p>
        </p:txBody>
      </p:sp>
      <p:sp>
        <p:nvSpPr>
          <p:cNvPr id="9" name="Slide Number Placeholder 8"/>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283493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235D9A-D7AE-4144-A98B-B58E21F62D95}" type="datetime1">
              <a:rPr lang="en-US" smtClean="0"/>
              <a:t>3/6/2011</a:t>
            </a:fld>
            <a:endParaRPr lang="en-US"/>
          </a:p>
        </p:txBody>
      </p:sp>
      <p:sp>
        <p:nvSpPr>
          <p:cNvPr id="4" name="Footer Placeholder 3"/>
          <p:cNvSpPr>
            <a:spLocks noGrp="1"/>
          </p:cNvSpPr>
          <p:nvPr>
            <p:ph type="ftr" sz="quarter" idx="11"/>
          </p:nvPr>
        </p:nvSpPr>
        <p:spPr/>
        <p:txBody>
          <a:bodyPr/>
          <a:lstStyle/>
          <a:p>
            <a:r>
              <a:rPr lang="en-US" smtClean="0"/>
              <a:t>Data Communications and Network</a:t>
            </a:r>
            <a:endParaRPr lang="en-US"/>
          </a:p>
        </p:txBody>
      </p:sp>
      <p:sp>
        <p:nvSpPr>
          <p:cNvPr id="5" name="Slide Number Placeholder 4"/>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94092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983BB-70E8-4EF9-BE44-42E6A6BB4274}" type="datetime1">
              <a:rPr lang="en-US" smtClean="0"/>
              <a:t>3/6/2011</a:t>
            </a:fld>
            <a:endParaRPr lang="en-US"/>
          </a:p>
        </p:txBody>
      </p:sp>
      <p:sp>
        <p:nvSpPr>
          <p:cNvPr id="3" name="Footer Placeholder 2"/>
          <p:cNvSpPr>
            <a:spLocks noGrp="1"/>
          </p:cNvSpPr>
          <p:nvPr>
            <p:ph type="ftr" sz="quarter" idx="11"/>
          </p:nvPr>
        </p:nvSpPr>
        <p:spPr/>
        <p:txBody>
          <a:bodyPr/>
          <a:lstStyle/>
          <a:p>
            <a:r>
              <a:rPr lang="en-US" smtClean="0"/>
              <a:t>Data Communications and Network</a:t>
            </a:r>
            <a:endParaRPr lang="en-US"/>
          </a:p>
        </p:txBody>
      </p:sp>
      <p:sp>
        <p:nvSpPr>
          <p:cNvPr id="4" name="Slide Number Placeholder 3"/>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14873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69C39-1143-4245-8E33-73C194CB5348}" type="datetime1">
              <a:rPr lang="en-US" smtClean="0"/>
              <a:t>3/6/2011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1883597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7470D-3ECD-4EA2-823C-0E961B87836E}" type="datetime1">
              <a:rPr lang="en-US" smtClean="0"/>
              <a:t>3/6/2011</a:t>
            </a:fld>
            <a:endParaRPr lang="en-US"/>
          </a:p>
        </p:txBody>
      </p:sp>
      <p:sp>
        <p:nvSpPr>
          <p:cNvPr id="6" name="Footer Placeholder 5"/>
          <p:cNvSpPr>
            <a:spLocks noGrp="1"/>
          </p:cNvSpPr>
          <p:nvPr>
            <p:ph type="ftr" sz="quarter" idx="11"/>
          </p:nvPr>
        </p:nvSpPr>
        <p:spPr/>
        <p:txBody>
          <a:bodyPr/>
          <a:lstStyle/>
          <a:p>
            <a:r>
              <a:rPr lang="en-US" smtClean="0"/>
              <a:t>Data Communications and Network</a:t>
            </a:r>
            <a:endParaRPr lang="en-US"/>
          </a:p>
        </p:txBody>
      </p:sp>
      <p:sp>
        <p:nvSpPr>
          <p:cNvPr id="7" name="Slide Number Placeholder 6"/>
          <p:cNvSpPr>
            <a:spLocks noGrp="1"/>
          </p:cNvSpPr>
          <p:nvPr>
            <p:ph type="sldNum" sz="quarter" idx="12"/>
          </p:nvPr>
        </p:nvSpPr>
        <p:spPr/>
        <p:txBody>
          <a:bodyPr/>
          <a:lstStyle/>
          <a:p>
            <a:fld id="{6F3AD997-40A5-4905-B10E-124E596A99DF}" type="slidenum">
              <a:rPr lang="en-US" smtClean="0"/>
              <a:t>‹#›</a:t>
            </a:fld>
            <a:endParaRPr lang="en-US"/>
          </a:p>
        </p:txBody>
      </p:sp>
    </p:spTree>
    <p:extLst>
      <p:ext uri="{BB962C8B-B14F-4D97-AF65-F5344CB8AC3E}">
        <p14:creationId xmlns:p14="http://schemas.microsoft.com/office/powerpoint/2010/main" val="81015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A05E6-203C-45E4-A3F3-7FCC52556307}" type="datetime1">
              <a:rPr lang="en-US" smtClean="0"/>
              <a:t>3/6/2011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Data Communications and Network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D997-40A5-4905-B10E-124E596A99DF}" type="slidenum">
              <a:rPr lang="en-US" smtClean="0"/>
              <a:t>‹#›</a:t>
            </a:fld>
            <a:endParaRPr lang="en-US"/>
          </a:p>
        </p:txBody>
      </p:sp>
    </p:spTree>
    <p:extLst>
      <p:ext uri="{BB962C8B-B14F-4D97-AF65-F5344CB8AC3E}">
        <p14:creationId xmlns:p14="http://schemas.microsoft.com/office/powerpoint/2010/main" val="368597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2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Communications and Networks</a:t>
            </a:r>
          </a:p>
        </p:txBody>
      </p:sp>
      <p:sp>
        <p:nvSpPr>
          <p:cNvPr id="3" name="Subtitle 2"/>
          <p:cNvSpPr>
            <a:spLocks noGrp="1"/>
          </p:cNvSpPr>
          <p:nvPr>
            <p:ph type="subTitle" idx="1"/>
          </p:nvPr>
        </p:nvSpPr>
        <p:spPr>
          <a:xfrm>
            <a:off x="1371600" y="4953000"/>
            <a:ext cx="6400800" cy="685800"/>
          </a:xfrm>
        </p:spPr>
        <p:txBody>
          <a:bodyPr>
            <a:normAutofit fontScale="70000" lnSpcReduction="20000"/>
          </a:bodyPr>
          <a:lstStyle/>
          <a:p>
            <a:r>
              <a:rPr lang="en-US" dirty="0" smtClean="0"/>
              <a:t>Chapter 5 – Network Services DNS, DHCP, FTP and SMTP</a:t>
            </a:r>
            <a:endParaRPr lang="en-US" dirty="0"/>
          </a:p>
        </p:txBody>
      </p:sp>
      <p:sp>
        <p:nvSpPr>
          <p:cNvPr id="5" name="Rectangle 4"/>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pic>
        <p:nvPicPr>
          <p:cNvPr id="6" name="Picture 5" descr="D:\Department ICT\Verschiedenes\giz is  logo\gizlogo-is-de-rgb.gif"/>
          <p:cNvPicPr/>
          <p:nvPr/>
        </p:nvPicPr>
        <p:blipFill>
          <a:blip r:embed="rId2"/>
          <a:srcRect/>
          <a:stretch>
            <a:fillRect/>
          </a:stretch>
        </p:blipFill>
        <p:spPr bwMode="auto">
          <a:xfrm>
            <a:off x="457200" y="109497"/>
            <a:ext cx="2186643" cy="640596"/>
          </a:xfrm>
          <a:prstGeom prst="rect">
            <a:avLst/>
          </a:prstGeom>
          <a:noFill/>
          <a:ln w="9525">
            <a:noFill/>
            <a:miter lim="800000"/>
            <a:headEnd/>
            <a:tailEnd/>
          </a:ln>
        </p:spPr>
      </p:pic>
      <p:pic>
        <p:nvPicPr>
          <p:cNvPr id="7" name="Picture 6" descr="college20090617"/>
          <p:cNvPicPr/>
          <p:nvPr/>
        </p:nvPicPr>
        <p:blipFill>
          <a:blip r:embed="rId3"/>
          <a:srcRect/>
          <a:stretch>
            <a:fillRect/>
          </a:stretch>
        </p:blipFill>
        <p:spPr bwMode="auto">
          <a:xfrm>
            <a:off x="2643208" y="152437"/>
            <a:ext cx="1584325" cy="519157"/>
          </a:xfrm>
          <a:prstGeom prst="rect">
            <a:avLst/>
          </a:prstGeom>
          <a:noFill/>
          <a:ln w="9525">
            <a:noFill/>
            <a:miter lim="800000"/>
            <a:headEnd/>
            <a:tailEnd/>
          </a:ln>
        </p:spPr>
      </p:pic>
      <p:pic>
        <p:nvPicPr>
          <p:cNvPr id="8" name="Picture 7" descr="Z:\05 Marketing and PR\05-03 Logo, Corporate Identity\05-03_TVTC_Logo_20090609.bmp"/>
          <p:cNvPicPr/>
          <p:nvPr/>
        </p:nvPicPr>
        <p:blipFill>
          <a:blip r:embed="rId4"/>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46283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3" name="Rectangle 2"/>
          <p:cNvSpPr/>
          <p:nvPr/>
        </p:nvSpPr>
        <p:spPr>
          <a:xfrm>
            <a:off x="686876" y="2209800"/>
            <a:ext cx="7847524" cy="923330"/>
          </a:xfrm>
          <a:prstGeom prst="rect">
            <a:avLst/>
          </a:prstGeom>
        </p:spPr>
        <p:txBody>
          <a:bodyPr wrap="square">
            <a:spAutoFit/>
          </a:bodyPr>
          <a:lstStyle/>
          <a:p>
            <a:pPr algn="just"/>
            <a:r>
              <a:rPr lang="en-US" dirty="0"/>
              <a:t>DHCP (Dynamic Host Configuration Protocol) is a service used to automate the configuration of the TCP/IP on the network devices (computers, printers, hubs, switches, or any device connected to network and is using the TCP/IP). </a:t>
            </a:r>
          </a:p>
        </p:txBody>
      </p:sp>
      <p:sp>
        <p:nvSpPr>
          <p:cNvPr id="11" name="Rectangle 10"/>
          <p:cNvSpPr/>
          <p:nvPr/>
        </p:nvSpPr>
        <p:spPr>
          <a:xfrm>
            <a:off x="762000" y="3200400"/>
            <a:ext cx="7924800" cy="923330"/>
          </a:xfrm>
          <a:prstGeom prst="rect">
            <a:avLst/>
          </a:prstGeom>
        </p:spPr>
        <p:txBody>
          <a:bodyPr wrap="square">
            <a:spAutoFit/>
          </a:bodyPr>
          <a:lstStyle/>
          <a:p>
            <a:pPr marL="285750" indent="-285750" algn="just">
              <a:buFont typeface="Arial" pitchFamily="34" charset="0"/>
              <a:buChar char="•"/>
            </a:pPr>
            <a:r>
              <a:rPr lang="en-US" dirty="0"/>
              <a:t>Without any DHCP implemented, the network administrator would have to configure, by hand, the TCP/IP properties on each network </a:t>
            </a:r>
            <a:r>
              <a:rPr lang="en-US" dirty="0" smtClean="0"/>
              <a:t>device;</a:t>
            </a:r>
          </a:p>
          <a:p>
            <a:pPr marL="285750" indent="-285750" algn="just">
              <a:buFont typeface="Arial" pitchFamily="34" charset="0"/>
              <a:buChar char="•"/>
            </a:pPr>
            <a:r>
              <a:rPr lang="en-US" dirty="0"/>
              <a:t>By using DHCP, this task can be completely automated.</a:t>
            </a:r>
          </a:p>
        </p:txBody>
      </p:sp>
      <p:sp>
        <p:nvSpPr>
          <p:cNvPr id="12" name="Rectangle 11"/>
          <p:cNvSpPr/>
          <p:nvPr/>
        </p:nvSpPr>
        <p:spPr>
          <a:xfrm>
            <a:off x="719376" y="4343400"/>
            <a:ext cx="968470" cy="369332"/>
          </a:xfrm>
          <a:prstGeom prst="rect">
            <a:avLst/>
          </a:prstGeom>
        </p:spPr>
        <p:txBody>
          <a:bodyPr wrap="none">
            <a:spAutoFit/>
          </a:bodyPr>
          <a:lstStyle/>
          <a:p>
            <a:r>
              <a:rPr lang="en-US" b="1" dirty="0"/>
              <a:t>B</a:t>
            </a:r>
            <a:r>
              <a:rPr lang="en-US" b="1" dirty="0" smtClean="0"/>
              <a:t>enefits</a:t>
            </a:r>
            <a:endParaRPr lang="en-US" b="1" dirty="0"/>
          </a:p>
        </p:txBody>
      </p:sp>
      <p:sp>
        <p:nvSpPr>
          <p:cNvPr id="13" name="Rectangle 12"/>
          <p:cNvSpPr/>
          <p:nvPr/>
        </p:nvSpPr>
        <p:spPr>
          <a:xfrm>
            <a:off x="953938" y="4800600"/>
            <a:ext cx="7732861" cy="1477328"/>
          </a:xfrm>
          <a:prstGeom prst="rect">
            <a:avLst/>
          </a:prstGeom>
        </p:spPr>
        <p:txBody>
          <a:bodyPr wrap="square">
            <a:spAutoFit/>
          </a:bodyPr>
          <a:lstStyle/>
          <a:p>
            <a:pPr marL="285750" lvl="0" indent="-285750" algn="just" fontAlgn="t">
              <a:buFont typeface="Arial" pitchFamily="34" charset="0"/>
              <a:buChar char="•"/>
            </a:pPr>
            <a:r>
              <a:rPr lang="en-US" dirty="0"/>
              <a:t>Process automation when configuring TCP / IP devices in the network;</a:t>
            </a:r>
          </a:p>
          <a:p>
            <a:pPr marL="285750" lvl="0" indent="-285750" algn="just" fontAlgn="t">
              <a:buFont typeface="Arial" pitchFamily="34" charset="0"/>
              <a:buChar char="•"/>
            </a:pPr>
            <a:r>
              <a:rPr lang="en-US" dirty="0"/>
              <a:t>Ease of changing parameters such as Default Gateway, DNS Server and so on, all network devices via a simple change in the DHCP server</a:t>
            </a:r>
            <a:r>
              <a:rPr lang="en-US" dirty="0" smtClean="0"/>
              <a:t>;</a:t>
            </a:r>
          </a:p>
          <a:p>
            <a:pPr marL="285750" indent="-285750" algn="just" fontAlgn="t">
              <a:buFont typeface="Arial" pitchFamily="34" charset="0"/>
              <a:buChar char="•"/>
            </a:pPr>
            <a:r>
              <a:rPr lang="en-US" dirty="0"/>
              <a:t>Elimination of setup errors such as mistyping a subnet mask, or use the same IP on both devices, generating an IP conflict</a:t>
            </a:r>
            <a:r>
              <a:rPr lang="en-US" dirty="0" smtClean="0"/>
              <a:t>.</a:t>
            </a:r>
            <a:endParaRPr lang="en-US" dirty="0"/>
          </a:p>
        </p:txBody>
      </p:sp>
      <p:sp>
        <p:nvSpPr>
          <p:cNvPr id="14"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129539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2" name="Rectangle 11"/>
          <p:cNvSpPr/>
          <p:nvPr/>
        </p:nvSpPr>
        <p:spPr>
          <a:xfrm>
            <a:off x="719376" y="2209800"/>
            <a:ext cx="4467826" cy="369332"/>
          </a:xfrm>
          <a:prstGeom prst="rect">
            <a:avLst/>
          </a:prstGeom>
        </p:spPr>
        <p:txBody>
          <a:bodyPr wrap="none">
            <a:spAutoFit/>
          </a:bodyPr>
          <a:lstStyle/>
          <a:p>
            <a:r>
              <a:rPr lang="en-US" b="1" dirty="0" smtClean="0"/>
              <a:t>Using DHCP you can automatically configure:</a:t>
            </a:r>
            <a:endParaRPr lang="en-US" b="1" dirty="0"/>
          </a:p>
        </p:txBody>
      </p:sp>
      <p:sp>
        <p:nvSpPr>
          <p:cNvPr id="14" name="Rectangle 13"/>
          <p:cNvSpPr/>
          <p:nvPr/>
        </p:nvSpPr>
        <p:spPr>
          <a:xfrm>
            <a:off x="914400" y="2590800"/>
            <a:ext cx="4572000" cy="1754326"/>
          </a:xfrm>
          <a:prstGeom prst="rect">
            <a:avLst/>
          </a:prstGeom>
        </p:spPr>
        <p:txBody>
          <a:bodyPr>
            <a:spAutoFit/>
          </a:bodyPr>
          <a:lstStyle/>
          <a:p>
            <a:pPr marL="285750" lvl="0" indent="-285750" fontAlgn="t">
              <a:buFont typeface="Arial" pitchFamily="34" charset="0"/>
              <a:buChar char="•"/>
            </a:pPr>
            <a:r>
              <a:rPr lang="en-US" dirty="0"/>
              <a:t>IP address;</a:t>
            </a:r>
          </a:p>
          <a:p>
            <a:pPr marL="285750" lvl="0" indent="-285750" fontAlgn="t">
              <a:buFont typeface="Arial" pitchFamily="34" charset="0"/>
              <a:buChar char="•"/>
            </a:pPr>
            <a:r>
              <a:rPr lang="en-US" dirty="0"/>
              <a:t>Subnet Mask</a:t>
            </a:r>
          </a:p>
          <a:p>
            <a:pPr marL="285750" lvl="0" indent="-285750" fontAlgn="t">
              <a:buFont typeface="Arial" pitchFamily="34" charset="0"/>
              <a:buChar char="•"/>
            </a:pPr>
            <a:r>
              <a:rPr lang="en-US" dirty="0"/>
              <a:t>Default Gateway (Default Gateway);</a:t>
            </a:r>
          </a:p>
          <a:p>
            <a:pPr marL="285750" lvl="0" indent="-285750" fontAlgn="t">
              <a:buFont typeface="Arial" pitchFamily="34" charset="0"/>
              <a:buChar char="•"/>
            </a:pPr>
            <a:r>
              <a:rPr lang="en-US" dirty="0"/>
              <a:t>IP address of one or more DNS servers;</a:t>
            </a:r>
          </a:p>
          <a:p>
            <a:pPr marL="285750" lvl="0" indent="-285750" fontAlgn="t">
              <a:buFont typeface="Arial" pitchFamily="34" charset="0"/>
              <a:buChar char="•"/>
            </a:pPr>
            <a:r>
              <a:rPr lang="en-US" dirty="0"/>
              <a:t>IP address of one or more WINS servers;</a:t>
            </a:r>
          </a:p>
          <a:p>
            <a:pPr marL="285750" lvl="0" indent="-285750" fontAlgn="t">
              <a:buFont typeface="Arial" pitchFamily="34" charset="0"/>
              <a:buChar char="•"/>
            </a:pPr>
            <a:r>
              <a:rPr lang="en-US" dirty="0"/>
              <a:t>DNS search suffixes.</a:t>
            </a:r>
          </a:p>
        </p:txBody>
      </p:sp>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5327" y="2667000"/>
            <a:ext cx="37242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68492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1" name="Picture 10" descr="http://blogs.microsoft.co.il/blogs/netanelb/WindowsLiveWriter/EverythingyouneedtoknowaboutDHCPasaSyste_10CE4/DHCP_DOR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6105" y="2819400"/>
            <a:ext cx="6248400" cy="3429000"/>
          </a:xfrm>
          <a:prstGeom prst="rect">
            <a:avLst/>
          </a:prstGeom>
          <a:noFill/>
          <a:ln>
            <a:noFill/>
          </a:ln>
        </p:spPr>
      </p:pic>
      <p:sp>
        <p:nvSpPr>
          <p:cNvPr id="13" name="Rectangle 12"/>
          <p:cNvSpPr/>
          <p:nvPr/>
        </p:nvSpPr>
        <p:spPr>
          <a:xfrm>
            <a:off x="719376" y="2209800"/>
            <a:ext cx="2030556" cy="369332"/>
          </a:xfrm>
          <a:prstGeom prst="rect">
            <a:avLst/>
          </a:prstGeom>
        </p:spPr>
        <p:txBody>
          <a:bodyPr wrap="none">
            <a:spAutoFit/>
          </a:bodyPr>
          <a:lstStyle/>
          <a:p>
            <a:r>
              <a:rPr lang="en-US" b="1" dirty="0" smtClean="0"/>
              <a:t>How does it work?</a:t>
            </a:r>
            <a:endParaRPr lang="en-US" b="1" dirty="0"/>
          </a:p>
        </p:txBody>
      </p:sp>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4089100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1" name="Picture 10" descr="http://blogs.microsoft.co.il/blogs/netanelb/WindowsLiveWriter/EverythingyouneedtoknowaboutDHCPasaSyste_10CE4/DHCP_DOR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2667000"/>
            <a:ext cx="2831505" cy="2438400"/>
          </a:xfrm>
          <a:prstGeom prst="rect">
            <a:avLst/>
          </a:prstGeom>
          <a:noFill/>
          <a:ln>
            <a:noFill/>
          </a:ln>
        </p:spPr>
      </p:pic>
      <p:sp>
        <p:nvSpPr>
          <p:cNvPr id="3" name="Rectangle 2"/>
          <p:cNvSpPr/>
          <p:nvPr/>
        </p:nvSpPr>
        <p:spPr>
          <a:xfrm>
            <a:off x="457199" y="2133600"/>
            <a:ext cx="5068739" cy="3416320"/>
          </a:xfrm>
          <a:prstGeom prst="rect">
            <a:avLst/>
          </a:prstGeom>
        </p:spPr>
        <p:txBody>
          <a:bodyPr wrap="square">
            <a:spAutoFit/>
          </a:bodyPr>
          <a:lstStyle/>
          <a:p>
            <a:pPr algn="just"/>
            <a:r>
              <a:rPr lang="en-US" b="1" dirty="0"/>
              <a:t>DHCP discovery</a:t>
            </a:r>
          </a:p>
          <a:p>
            <a:pPr marL="285750" indent="-285750" algn="just" fontAlgn="t">
              <a:buFont typeface="Arial" pitchFamily="34" charset="0"/>
              <a:buChar char="•"/>
            </a:pPr>
            <a:r>
              <a:rPr lang="en-US" dirty="0"/>
              <a:t>The client broadcasts messages on the physical subnet to discover available DHCP </a:t>
            </a:r>
            <a:r>
              <a:rPr lang="en-US" dirty="0" smtClean="0"/>
              <a:t>servers;</a:t>
            </a:r>
          </a:p>
          <a:p>
            <a:pPr marL="285750" indent="-285750" algn="just" fontAlgn="t">
              <a:buFont typeface="Arial" pitchFamily="34" charset="0"/>
              <a:buChar char="•"/>
            </a:pPr>
            <a:r>
              <a:rPr lang="en-US" dirty="0" smtClean="0"/>
              <a:t>A </a:t>
            </a:r>
            <a:r>
              <a:rPr lang="en-US" dirty="0"/>
              <a:t>DHCP client can also request its last-known IP address (in the example below, </a:t>
            </a:r>
            <a:r>
              <a:rPr lang="en-US" dirty="0" smtClean="0"/>
              <a:t>192.168.1.100);</a:t>
            </a:r>
          </a:p>
          <a:p>
            <a:pPr marL="285750" indent="-285750" algn="just" fontAlgn="t">
              <a:buFont typeface="Arial" pitchFamily="34" charset="0"/>
              <a:buChar char="•"/>
            </a:pPr>
            <a:r>
              <a:rPr lang="en-US" dirty="0" smtClean="0"/>
              <a:t>An </a:t>
            </a:r>
            <a:r>
              <a:rPr lang="en-US" dirty="0"/>
              <a:t>authoritative server will deny the request, making the client ask for a new IP address </a:t>
            </a:r>
            <a:r>
              <a:rPr lang="en-US" dirty="0" smtClean="0"/>
              <a:t>immediately;</a:t>
            </a:r>
          </a:p>
          <a:p>
            <a:pPr marL="285750" indent="-285750" algn="just" fontAlgn="t">
              <a:buFont typeface="Arial" pitchFamily="34" charset="0"/>
              <a:buChar char="•"/>
            </a:pPr>
            <a:r>
              <a:rPr lang="en-US" dirty="0" smtClean="0"/>
              <a:t>A </a:t>
            </a:r>
            <a:r>
              <a:rPr lang="en-US" dirty="0"/>
              <a:t>non-authoritative server simply ignores the request, leading to an implementation-dependent timeout for the client to give up on the request and ask for a new IP address.</a:t>
            </a:r>
          </a:p>
        </p:txBody>
      </p:sp>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4231982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1" name="Picture 10" descr="http://blogs.microsoft.co.il/blogs/netanelb/WindowsLiveWriter/EverythingyouneedtoknowaboutDHCPasaSyste_10CE4/DHCP_DOR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2667000"/>
            <a:ext cx="2831505" cy="2438400"/>
          </a:xfrm>
          <a:prstGeom prst="rect">
            <a:avLst/>
          </a:prstGeom>
          <a:noFill/>
          <a:ln>
            <a:noFill/>
          </a:ln>
        </p:spPr>
      </p:pic>
      <p:sp>
        <p:nvSpPr>
          <p:cNvPr id="3" name="Rectangle 2"/>
          <p:cNvSpPr/>
          <p:nvPr/>
        </p:nvSpPr>
        <p:spPr>
          <a:xfrm>
            <a:off x="457199" y="2133600"/>
            <a:ext cx="5068739" cy="2862322"/>
          </a:xfrm>
          <a:prstGeom prst="rect">
            <a:avLst/>
          </a:prstGeom>
        </p:spPr>
        <p:txBody>
          <a:bodyPr wrap="square">
            <a:spAutoFit/>
          </a:bodyPr>
          <a:lstStyle/>
          <a:p>
            <a:pPr algn="just"/>
            <a:r>
              <a:rPr lang="en-US" b="1" dirty="0" smtClean="0"/>
              <a:t>DHCP </a:t>
            </a:r>
            <a:r>
              <a:rPr lang="en-US" b="1" dirty="0"/>
              <a:t>offer</a:t>
            </a:r>
          </a:p>
          <a:p>
            <a:pPr marL="285750" indent="-285750" algn="just" fontAlgn="t">
              <a:buFont typeface="Arial" pitchFamily="34" charset="0"/>
              <a:buChar char="•"/>
            </a:pPr>
            <a:r>
              <a:rPr lang="en-US" dirty="0"/>
              <a:t>When a DHCP server receives an IP lease request from a client, it reserves an IP address for the client and extends an IP lease offer by sending a DHCPOFFER message to the </a:t>
            </a:r>
            <a:r>
              <a:rPr lang="en-US" dirty="0" smtClean="0"/>
              <a:t>client;</a:t>
            </a:r>
          </a:p>
          <a:p>
            <a:pPr marL="285750" indent="-285750" algn="just" fontAlgn="t">
              <a:buFont typeface="Arial" pitchFamily="34" charset="0"/>
              <a:buChar char="•"/>
            </a:pPr>
            <a:r>
              <a:rPr lang="en-US" dirty="0" smtClean="0"/>
              <a:t>The </a:t>
            </a:r>
            <a:r>
              <a:rPr lang="en-US" dirty="0"/>
              <a:t>server determines the configuration based on the client's hardware address as specified in the CHADDR (Client Hardware Address) field. Here the server, 192.168.1.1, specifies the IP address in the YIADDR (Your IP Address) field.</a:t>
            </a:r>
          </a:p>
        </p:txBody>
      </p:sp>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867485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1" name="Picture 10" descr="http://blogs.microsoft.co.il/blogs/netanelb/WindowsLiveWriter/EverythingyouneedtoknowaboutDHCPasaSyste_10CE4/DHCP_DOR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2667000"/>
            <a:ext cx="2831505" cy="2438400"/>
          </a:xfrm>
          <a:prstGeom prst="rect">
            <a:avLst/>
          </a:prstGeom>
          <a:noFill/>
          <a:ln>
            <a:noFill/>
          </a:ln>
        </p:spPr>
      </p:pic>
      <p:sp>
        <p:nvSpPr>
          <p:cNvPr id="3" name="Rectangle 2"/>
          <p:cNvSpPr/>
          <p:nvPr/>
        </p:nvSpPr>
        <p:spPr>
          <a:xfrm>
            <a:off x="457199" y="2133600"/>
            <a:ext cx="5068739" cy="2308324"/>
          </a:xfrm>
          <a:prstGeom prst="rect">
            <a:avLst/>
          </a:prstGeom>
        </p:spPr>
        <p:txBody>
          <a:bodyPr wrap="square">
            <a:spAutoFit/>
          </a:bodyPr>
          <a:lstStyle/>
          <a:p>
            <a:pPr algn="just"/>
            <a:r>
              <a:rPr lang="en-US" b="1" dirty="0" smtClean="0"/>
              <a:t>DHCP request</a:t>
            </a:r>
            <a:endParaRPr lang="en-US" b="1" dirty="0"/>
          </a:p>
          <a:p>
            <a:pPr marL="285750" indent="-285750" algn="just" fontAlgn="t">
              <a:buFont typeface="Arial" pitchFamily="34" charset="0"/>
              <a:buChar char="•"/>
            </a:pPr>
            <a:r>
              <a:rPr lang="en-US" dirty="0"/>
              <a:t>A client can receive DHCP offers from multiple servers, but it will accept only one DHCP offer and broadcast a DHCP request </a:t>
            </a:r>
            <a:r>
              <a:rPr lang="en-US" dirty="0" smtClean="0"/>
              <a:t>message;</a:t>
            </a:r>
          </a:p>
          <a:p>
            <a:pPr marL="285750" indent="-285750" algn="just" fontAlgn="t">
              <a:buFont typeface="Arial" pitchFamily="34" charset="0"/>
              <a:buChar char="•"/>
            </a:pPr>
            <a:r>
              <a:rPr lang="en-US" dirty="0"/>
              <a:t>Based on the Transaction ID field in the request, servers are informed whose offer the client has </a:t>
            </a:r>
            <a:r>
              <a:rPr lang="en-US" dirty="0" smtClean="0"/>
              <a:t>accepted.</a:t>
            </a:r>
          </a:p>
          <a:p>
            <a:pPr marL="285750" indent="-285750" algn="just" fontAlgn="t">
              <a:buFont typeface="Arial" pitchFamily="34" charset="0"/>
              <a:buChar char="•"/>
            </a:pPr>
            <a:endParaRPr lang="en-US" dirty="0"/>
          </a:p>
        </p:txBody>
      </p:sp>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292678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DHCP (Dynamic Host Configuration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1" name="Picture 10" descr="http://blogs.microsoft.co.il/blogs/netanelb/WindowsLiveWriter/EverythingyouneedtoknowaboutDHCPasaSyste_10CE4/DHCP_DORA.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2667000"/>
            <a:ext cx="2831505" cy="2438400"/>
          </a:xfrm>
          <a:prstGeom prst="rect">
            <a:avLst/>
          </a:prstGeom>
          <a:noFill/>
          <a:ln>
            <a:noFill/>
          </a:ln>
        </p:spPr>
      </p:pic>
      <p:sp>
        <p:nvSpPr>
          <p:cNvPr id="3" name="Rectangle 2"/>
          <p:cNvSpPr/>
          <p:nvPr/>
        </p:nvSpPr>
        <p:spPr>
          <a:xfrm>
            <a:off x="457199" y="2133600"/>
            <a:ext cx="5068739" cy="2585323"/>
          </a:xfrm>
          <a:prstGeom prst="rect">
            <a:avLst/>
          </a:prstGeom>
        </p:spPr>
        <p:txBody>
          <a:bodyPr wrap="square">
            <a:spAutoFit/>
          </a:bodyPr>
          <a:lstStyle/>
          <a:p>
            <a:pPr algn="just"/>
            <a:r>
              <a:rPr lang="en-US" b="1" dirty="0" smtClean="0"/>
              <a:t>DHCP </a:t>
            </a:r>
            <a:r>
              <a:rPr lang="en-US" b="1" dirty="0"/>
              <a:t>acknowledgement</a:t>
            </a:r>
          </a:p>
          <a:p>
            <a:pPr marL="285750" indent="-285750" algn="just" fontAlgn="t">
              <a:buFont typeface="Arial" pitchFamily="34" charset="0"/>
              <a:buChar char="•"/>
            </a:pPr>
            <a:r>
              <a:rPr lang="en-US" dirty="0"/>
              <a:t>When the DHCP server receives the DHCPREQUEST message from the client, the configuration process enters its final phase</a:t>
            </a:r>
            <a:r>
              <a:rPr lang="en-US" dirty="0" smtClean="0"/>
              <a:t>;</a:t>
            </a:r>
          </a:p>
          <a:p>
            <a:pPr marL="285750" indent="-285750" algn="just" fontAlgn="t">
              <a:buFont typeface="Arial" pitchFamily="34" charset="0"/>
              <a:buChar char="•"/>
            </a:pPr>
            <a:r>
              <a:rPr lang="en-US" dirty="0"/>
              <a:t>The acknowledgement phase involves sending a DHCPACK packet to the </a:t>
            </a:r>
            <a:r>
              <a:rPr lang="en-US" dirty="0" smtClean="0"/>
              <a:t>client;</a:t>
            </a:r>
          </a:p>
          <a:p>
            <a:pPr marL="285750" indent="-285750" algn="just" fontAlgn="t">
              <a:buFont typeface="Arial" pitchFamily="34" charset="0"/>
              <a:buChar char="•"/>
            </a:pPr>
            <a:r>
              <a:rPr lang="en-US" dirty="0"/>
              <a:t>At this point, the IP configuration process is completed.</a:t>
            </a:r>
            <a:endParaRPr lang="en-US" dirty="0" smtClean="0"/>
          </a:p>
          <a:p>
            <a:pPr marL="285750" indent="-285750" algn="just" fontAlgn="t">
              <a:buFont typeface="Arial" pitchFamily="34" charset="0"/>
              <a:buChar char="•"/>
            </a:pPr>
            <a:endParaRPr lang="en-US" dirty="0"/>
          </a:p>
        </p:txBody>
      </p:sp>
      <p:sp>
        <p:nvSpPr>
          <p:cNvPr id="8" name="Rectangle 7"/>
          <p:cNvSpPr/>
          <p:nvPr/>
        </p:nvSpPr>
        <p:spPr>
          <a:xfrm>
            <a:off x="533400" y="4572000"/>
            <a:ext cx="5068739" cy="1200329"/>
          </a:xfrm>
          <a:prstGeom prst="rect">
            <a:avLst/>
          </a:prstGeom>
        </p:spPr>
        <p:txBody>
          <a:bodyPr wrap="square">
            <a:spAutoFit/>
          </a:bodyPr>
          <a:lstStyle/>
          <a:p>
            <a:r>
              <a:rPr lang="en-US" b="1" dirty="0"/>
              <a:t>DHCP releasing</a:t>
            </a:r>
          </a:p>
          <a:p>
            <a:pPr marL="285750" indent="-285750" fontAlgn="t">
              <a:buFont typeface="Arial" pitchFamily="34" charset="0"/>
              <a:buChar char="•"/>
            </a:pPr>
            <a:r>
              <a:rPr lang="en-US" dirty="0"/>
              <a:t>The client sends a request to the DHCP server to release the DHCP information and the client deactivates its IP </a:t>
            </a:r>
            <a:r>
              <a:rPr lang="en-US" dirty="0" smtClean="0"/>
              <a:t>address.</a:t>
            </a:r>
            <a:endParaRPr lang="en-US" dirty="0"/>
          </a:p>
        </p:txBody>
      </p:sp>
      <p:sp>
        <p:nvSpPr>
          <p:cNvPr id="12"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68087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FTP(File Transfer Protocol)</a:t>
            </a:r>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21560860"/>
              </p:ext>
            </p:extLst>
          </p:nvPr>
        </p:nvGraphicFramePr>
        <p:xfrm>
          <a:off x="2971800" y="3124200"/>
          <a:ext cx="3341341" cy="2057400"/>
        </p:xfrm>
        <a:graphic>
          <a:graphicData uri="http://schemas.openxmlformats.org/presentationml/2006/ole">
            <mc:AlternateContent xmlns:mc="http://schemas.openxmlformats.org/markup-compatibility/2006">
              <mc:Choice xmlns:v="urn:schemas-microsoft-com:vml" Requires="v">
                <p:oleObj spid="_x0000_s18448" r:id="rId7" imgW="3062296" imgH="1891489" progId="Visio.Drawing.11">
                  <p:embed/>
                </p:oleObj>
              </mc:Choice>
              <mc:Fallback>
                <p:oleObj r:id="rId7" imgW="3062296" imgH="1891489" progId="Visio.Drawing.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124200"/>
                        <a:ext cx="3341341" cy="2057400"/>
                      </a:xfrm>
                      <a:prstGeom prst="rect">
                        <a:avLst/>
                      </a:prstGeom>
                      <a:noFill/>
                    </p:spPr>
                  </p:pic>
                </p:oleObj>
              </mc:Fallback>
            </mc:AlternateContent>
          </a:graphicData>
        </a:graphic>
      </p:graphicFrame>
      <p:sp>
        <p:nvSpPr>
          <p:cNvPr id="13" name="Rectangle 12"/>
          <p:cNvSpPr/>
          <p:nvPr/>
        </p:nvSpPr>
        <p:spPr>
          <a:xfrm>
            <a:off x="762000" y="2133600"/>
            <a:ext cx="7467600" cy="646331"/>
          </a:xfrm>
          <a:prstGeom prst="rect">
            <a:avLst/>
          </a:prstGeom>
        </p:spPr>
        <p:txBody>
          <a:bodyPr wrap="square">
            <a:spAutoFit/>
          </a:bodyPr>
          <a:lstStyle/>
          <a:p>
            <a:pPr algn="just"/>
            <a:r>
              <a:rPr lang="en-US" dirty="0"/>
              <a:t>The transfer of data in computer networks usually involves file transfer and access to remote file systems</a:t>
            </a:r>
          </a:p>
        </p:txBody>
      </p:sp>
      <p:sp>
        <p:nvSpPr>
          <p:cNvPr id="14" name="Rectangle 13"/>
          <p:cNvSpPr/>
          <p:nvPr/>
        </p:nvSpPr>
        <p:spPr>
          <a:xfrm>
            <a:off x="956408" y="5410200"/>
            <a:ext cx="7349392" cy="646331"/>
          </a:xfrm>
          <a:prstGeom prst="rect">
            <a:avLst/>
          </a:prstGeom>
        </p:spPr>
        <p:txBody>
          <a:bodyPr wrap="square">
            <a:spAutoFit/>
          </a:bodyPr>
          <a:lstStyle/>
          <a:p>
            <a:pPr algn="just"/>
            <a:r>
              <a:rPr lang="en-US" dirty="0"/>
              <a:t>V</a:t>
            </a:r>
            <a:r>
              <a:rPr lang="en-US" dirty="0" smtClean="0"/>
              <a:t>ery </a:t>
            </a:r>
            <a:r>
              <a:rPr lang="en-US" dirty="0"/>
              <a:t>quick and versatile way to transfer files, one of the most used on the Internet.</a:t>
            </a:r>
          </a:p>
        </p:txBody>
      </p:sp>
      <p:sp>
        <p:nvSpPr>
          <p:cNvPr id="15"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93779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FTP(File Transfer Protocol)</a:t>
            </a:r>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94008000"/>
              </p:ext>
            </p:extLst>
          </p:nvPr>
        </p:nvGraphicFramePr>
        <p:xfrm>
          <a:off x="5867400" y="3962400"/>
          <a:ext cx="2722575" cy="1676400"/>
        </p:xfrm>
        <a:graphic>
          <a:graphicData uri="http://schemas.openxmlformats.org/presentationml/2006/ole">
            <mc:AlternateContent xmlns:mc="http://schemas.openxmlformats.org/markup-compatibility/2006">
              <mc:Choice xmlns:v="urn:schemas-microsoft-com:vml" Requires="v">
                <p:oleObj spid="_x0000_s29710" r:id="rId7" imgW="3062296" imgH="1891489" progId="Visio.Drawing.11">
                  <p:embed/>
                </p:oleObj>
              </mc:Choice>
              <mc:Fallback>
                <p:oleObj r:id="rId7" imgW="3062296" imgH="1891489"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962400"/>
                        <a:ext cx="2722575" cy="1676400"/>
                      </a:xfrm>
                      <a:prstGeom prst="rect">
                        <a:avLst/>
                      </a:prstGeom>
                      <a:noFill/>
                    </p:spPr>
                  </p:pic>
                </p:oleObj>
              </mc:Fallback>
            </mc:AlternateContent>
          </a:graphicData>
        </a:graphic>
      </p:graphicFrame>
      <p:sp>
        <p:nvSpPr>
          <p:cNvPr id="3" name="Rectangle 2"/>
          <p:cNvSpPr/>
          <p:nvPr/>
        </p:nvSpPr>
        <p:spPr>
          <a:xfrm>
            <a:off x="854676" y="2551837"/>
            <a:ext cx="7467600" cy="1200329"/>
          </a:xfrm>
          <a:prstGeom prst="rect">
            <a:avLst/>
          </a:prstGeom>
        </p:spPr>
        <p:txBody>
          <a:bodyPr wrap="square">
            <a:spAutoFit/>
          </a:bodyPr>
          <a:lstStyle/>
          <a:p>
            <a:pPr algn="just"/>
            <a:r>
              <a:rPr lang="en-US" dirty="0"/>
              <a:t>File transfer is between a computer called "client" (one who calls the connection for data transfer) and a server (the one that receives the transfer request). The user, through a specific software, you can select which files to send or receive from the server. </a:t>
            </a:r>
          </a:p>
        </p:txBody>
      </p:sp>
      <p:sp>
        <p:nvSpPr>
          <p:cNvPr id="15" name="Rectangle 14"/>
          <p:cNvSpPr/>
          <p:nvPr/>
        </p:nvSpPr>
        <p:spPr>
          <a:xfrm>
            <a:off x="692603" y="2025134"/>
            <a:ext cx="2030556" cy="369332"/>
          </a:xfrm>
          <a:prstGeom prst="rect">
            <a:avLst/>
          </a:prstGeom>
        </p:spPr>
        <p:txBody>
          <a:bodyPr wrap="none">
            <a:spAutoFit/>
          </a:bodyPr>
          <a:lstStyle/>
          <a:p>
            <a:r>
              <a:rPr lang="en-US" b="1" dirty="0" smtClean="0"/>
              <a:t>How does it work?</a:t>
            </a:r>
            <a:endParaRPr lang="en-US" b="1" dirty="0"/>
          </a:p>
        </p:txBody>
      </p:sp>
      <p:sp>
        <p:nvSpPr>
          <p:cNvPr id="8" name="Rectangle 7"/>
          <p:cNvSpPr/>
          <p:nvPr/>
        </p:nvSpPr>
        <p:spPr>
          <a:xfrm>
            <a:off x="953938" y="3886200"/>
            <a:ext cx="4837261" cy="2308324"/>
          </a:xfrm>
          <a:prstGeom prst="rect">
            <a:avLst/>
          </a:prstGeom>
        </p:spPr>
        <p:txBody>
          <a:bodyPr wrap="square">
            <a:spAutoFit/>
          </a:bodyPr>
          <a:lstStyle/>
          <a:p>
            <a:pPr marL="285750" indent="-285750" algn="just">
              <a:buFont typeface="Arial" pitchFamily="34" charset="0"/>
              <a:buChar char="•"/>
            </a:pPr>
            <a:r>
              <a:rPr lang="en-US" dirty="0"/>
              <a:t>A client makes a TCP connection to the server's port </a:t>
            </a:r>
            <a:r>
              <a:rPr lang="en-US" dirty="0" smtClean="0"/>
              <a:t>21;</a:t>
            </a:r>
          </a:p>
          <a:p>
            <a:pPr marL="285750" indent="-285750" algn="just">
              <a:buFont typeface="Arial" pitchFamily="34" charset="0"/>
              <a:buChar char="•"/>
            </a:pPr>
            <a:r>
              <a:rPr lang="en-US" dirty="0" smtClean="0"/>
              <a:t>This </a:t>
            </a:r>
            <a:r>
              <a:rPr lang="en-US" dirty="0"/>
              <a:t>connection, called the control connection, remains open for the duration of the session, with a second connection, called the data connection, either opened by the server from its port 20 to a negotiated client port (active mode</a:t>
            </a:r>
            <a:r>
              <a:rPr lang="en-US" dirty="0" smtClean="0"/>
              <a:t>).</a:t>
            </a:r>
            <a:endParaRPr lang="en-US" dirty="0"/>
          </a:p>
        </p:txBody>
      </p:sp>
      <p:sp>
        <p:nvSpPr>
          <p:cNvPr id="13"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428527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a:bodyPr>
          <a:lstStyle/>
          <a:p>
            <a:r>
              <a:rPr lang="en-US" dirty="0" smtClean="0"/>
              <a:t>FTP(File Transfer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p:nvPr/>
        </p:nvSpPr>
        <p:spPr>
          <a:xfrm>
            <a:off x="692603" y="2025134"/>
            <a:ext cx="1222899" cy="369332"/>
          </a:xfrm>
          <a:prstGeom prst="rect">
            <a:avLst/>
          </a:prstGeom>
        </p:spPr>
        <p:txBody>
          <a:bodyPr wrap="none">
            <a:spAutoFit/>
          </a:bodyPr>
          <a:lstStyle/>
          <a:p>
            <a:r>
              <a:rPr lang="en-US" b="1" dirty="0" smtClean="0"/>
              <a:t>FTP Clients</a:t>
            </a:r>
            <a:endParaRPr lang="en-US" b="1" dirty="0"/>
          </a:p>
        </p:txBody>
      </p:sp>
      <p:sp>
        <p:nvSpPr>
          <p:cNvPr id="11" name="Rectangle 10"/>
          <p:cNvSpPr/>
          <p:nvPr/>
        </p:nvSpPr>
        <p:spPr>
          <a:xfrm>
            <a:off x="914400" y="2662186"/>
            <a:ext cx="1828800" cy="1477328"/>
          </a:xfrm>
          <a:prstGeom prst="rect">
            <a:avLst/>
          </a:prstGeom>
        </p:spPr>
        <p:txBody>
          <a:bodyPr wrap="square">
            <a:spAutoFit/>
          </a:bodyPr>
          <a:lstStyle/>
          <a:p>
            <a:pPr marL="285750" lvl="0" indent="-285750">
              <a:buFont typeface="Arial" pitchFamily="34" charset="0"/>
              <a:buChar char="•"/>
            </a:pPr>
            <a:r>
              <a:rPr lang="en-US" dirty="0" err="1"/>
              <a:t>SmartFTP</a:t>
            </a:r>
            <a:r>
              <a:rPr lang="en-US" dirty="0"/>
              <a:t>;</a:t>
            </a:r>
          </a:p>
          <a:p>
            <a:pPr marL="285750" lvl="0" indent="-285750">
              <a:buFont typeface="Arial" pitchFamily="34" charset="0"/>
              <a:buChar char="•"/>
            </a:pPr>
            <a:r>
              <a:rPr lang="en-US" dirty="0"/>
              <a:t>Cute FTP;</a:t>
            </a:r>
          </a:p>
          <a:p>
            <a:pPr marL="285750" lvl="0" indent="-285750">
              <a:buFont typeface="Arial" pitchFamily="34" charset="0"/>
              <a:buChar char="•"/>
            </a:pPr>
            <a:r>
              <a:rPr lang="en-US" dirty="0"/>
              <a:t>FTP via Web;</a:t>
            </a:r>
          </a:p>
          <a:p>
            <a:pPr marL="285750" lvl="0" indent="-285750">
              <a:buFont typeface="Arial" pitchFamily="34" charset="0"/>
              <a:buChar char="•"/>
            </a:pPr>
            <a:r>
              <a:rPr lang="en-US" dirty="0" err="1"/>
              <a:t>Filezilla</a:t>
            </a:r>
            <a:r>
              <a:rPr lang="en-US" dirty="0"/>
              <a:t>;</a:t>
            </a:r>
          </a:p>
          <a:p>
            <a:pPr marL="285750" lvl="0" indent="-285750">
              <a:buFont typeface="Arial" pitchFamily="34" charset="0"/>
              <a:buChar char="•"/>
            </a:pPr>
            <a:r>
              <a:rPr lang="en-US" dirty="0" err="1"/>
              <a:t>FireFTP</a:t>
            </a:r>
            <a:r>
              <a:rPr lang="en-US" dirty="0"/>
              <a:t>.</a:t>
            </a:r>
          </a:p>
        </p:txBody>
      </p:sp>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2944" y="2133601"/>
            <a:ext cx="5280456" cy="402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4005888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dirty="0" smtClean="0"/>
              <a:t>Objective;</a:t>
            </a:r>
          </a:p>
          <a:p>
            <a:r>
              <a:rPr lang="en-US" dirty="0" smtClean="0"/>
              <a:t>Pre-Assessment;</a:t>
            </a:r>
          </a:p>
          <a:p>
            <a:r>
              <a:rPr lang="en-US" dirty="0" smtClean="0"/>
              <a:t>Network Services;</a:t>
            </a:r>
          </a:p>
          <a:p>
            <a:pPr lvl="1"/>
            <a:r>
              <a:rPr lang="en-US" dirty="0" smtClean="0"/>
              <a:t>DNS;</a:t>
            </a:r>
          </a:p>
          <a:p>
            <a:pPr lvl="1"/>
            <a:r>
              <a:rPr lang="en-US" dirty="0" smtClean="0"/>
              <a:t>DHCP;</a:t>
            </a:r>
          </a:p>
          <a:p>
            <a:pPr lvl="1"/>
            <a:r>
              <a:rPr lang="en-US" dirty="0" smtClean="0"/>
              <a:t>FTP;</a:t>
            </a:r>
          </a:p>
          <a:p>
            <a:pPr lvl="1"/>
            <a:r>
              <a:rPr lang="en-US" dirty="0" smtClean="0"/>
              <a:t>SMTP.</a:t>
            </a:r>
          </a:p>
          <a:p>
            <a:r>
              <a:rPr lang="en-US" dirty="0" smtClean="0"/>
              <a:t>Summary</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2036364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SMTP (Simple Mail Transfer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p:nvPr/>
        </p:nvSpPr>
        <p:spPr>
          <a:xfrm>
            <a:off x="762000" y="2057400"/>
            <a:ext cx="7696200" cy="4524315"/>
          </a:xfrm>
          <a:prstGeom prst="rect">
            <a:avLst/>
          </a:prstGeom>
        </p:spPr>
        <p:txBody>
          <a:bodyPr wrap="square">
            <a:spAutoFit/>
          </a:bodyPr>
          <a:lstStyle/>
          <a:p>
            <a:pPr algn="just"/>
            <a:r>
              <a:rPr lang="en-US" dirty="0"/>
              <a:t>SMTP is a relatively simple, based on plain text, where one or more recipients of a message are specified (and in most cases verified to exist) and then, the message transferred. It is quite easy to test an SMTP server using the telnet program. </a:t>
            </a:r>
          </a:p>
          <a:p>
            <a:pPr marL="285750" indent="-285750" algn="just">
              <a:buFont typeface="Arial" pitchFamily="34" charset="0"/>
              <a:buChar char="•"/>
            </a:pPr>
            <a:r>
              <a:rPr lang="en-US" dirty="0"/>
              <a:t>This protocol runs over port 25 TCP. DNS resolution of an SMTP server for a given area is provided by the MX (Mail </a:t>
            </a:r>
            <a:r>
              <a:rPr lang="en-US" dirty="0" err="1"/>
              <a:t>eXchange</a:t>
            </a:r>
            <a:r>
              <a:rPr lang="en-US" dirty="0" smtClean="0"/>
              <a:t>);</a:t>
            </a:r>
          </a:p>
          <a:p>
            <a:pPr marL="285750" indent="-285750" algn="just">
              <a:buFont typeface="Arial" pitchFamily="34" charset="0"/>
              <a:buChar char="•"/>
            </a:pPr>
            <a:r>
              <a:rPr lang="en-US" dirty="0"/>
              <a:t>SMTP is a protocol for sending only, which means it does not allow a user to download messages from a </a:t>
            </a:r>
            <a:r>
              <a:rPr lang="en-US" dirty="0" smtClean="0"/>
              <a:t>server;</a:t>
            </a:r>
          </a:p>
          <a:p>
            <a:pPr marL="285750" indent="-285750" algn="just">
              <a:buFont typeface="Arial" pitchFamily="34" charset="0"/>
              <a:buChar char="•"/>
            </a:pPr>
            <a:r>
              <a:rPr lang="en-US" dirty="0"/>
              <a:t>Within the Internet, e-mail is delivered by having the source machine establish a TCP connection to port 25 of the destination machine. Listening to this port is an e-mail daemon that speaks </a:t>
            </a:r>
            <a:r>
              <a:rPr lang="en-US" dirty="0" smtClean="0"/>
              <a:t>SMTP;</a:t>
            </a:r>
          </a:p>
          <a:p>
            <a:pPr marL="285750" indent="-285750" algn="just">
              <a:buFont typeface="Arial" pitchFamily="34" charset="0"/>
              <a:buChar char="•"/>
            </a:pPr>
            <a:r>
              <a:rPr lang="en-US" dirty="0" smtClean="0"/>
              <a:t>This </a:t>
            </a:r>
            <a:r>
              <a:rPr lang="en-US" dirty="0"/>
              <a:t>daemon accepts incoming connections and copies messages from them into the appropriate </a:t>
            </a:r>
            <a:r>
              <a:rPr lang="en-US" dirty="0" smtClean="0"/>
              <a:t>mailboxes;</a:t>
            </a:r>
          </a:p>
          <a:p>
            <a:pPr marL="285750" indent="-285750" algn="just">
              <a:buFont typeface="Arial" pitchFamily="34" charset="0"/>
              <a:buChar char="•"/>
            </a:pPr>
            <a:r>
              <a:rPr lang="en-US" dirty="0" smtClean="0"/>
              <a:t>If </a:t>
            </a:r>
            <a:r>
              <a:rPr lang="en-US" dirty="0"/>
              <a:t>a message cannot be delivered, an error report containing the first part of the undeliverable message is returned to the sender.</a:t>
            </a:r>
          </a:p>
          <a:p>
            <a:pPr marL="285750" indent="-285750" algn="just">
              <a:buFont typeface="Arial" pitchFamily="34" charset="0"/>
              <a:buChar char="•"/>
            </a:pPr>
            <a:endParaRPr lang="en-US" dirty="0"/>
          </a:p>
        </p:txBody>
      </p:sp>
      <p:sp>
        <p:nvSpPr>
          <p:cNvPr id="11"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308503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SMTP (Simple Mail Transfer Protocol)</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762000" y="2430482"/>
            <a:ext cx="7543800" cy="3970318"/>
          </a:xfrm>
          <a:prstGeom prst="rect">
            <a:avLst/>
          </a:prstGeom>
        </p:spPr>
        <p:txBody>
          <a:bodyPr wrap="square">
            <a:spAutoFit/>
          </a:bodyPr>
          <a:lstStyle/>
          <a:p>
            <a:pPr marL="285750" indent="-285750" algn="just">
              <a:buFont typeface="Arial" pitchFamily="34" charset="0"/>
              <a:buChar char="•"/>
            </a:pPr>
            <a:r>
              <a:rPr lang="en-US" dirty="0"/>
              <a:t>Email is submitted by a mail client (MUA, mail user agent) to a mail server (MSA, mail submission agent) using SMTP on TCP port </a:t>
            </a:r>
            <a:r>
              <a:rPr lang="en-US" dirty="0" smtClean="0"/>
              <a:t>25;</a:t>
            </a:r>
          </a:p>
          <a:p>
            <a:pPr marL="285750" indent="-285750" algn="just">
              <a:buFont typeface="Arial" pitchFamily="34" charset="0"/>
              <a:buChar char="•"/>
            </a:pPr>
            <a:r>
              <a:rPr lang="en-US" dirty="0" smtClean="0"/>
              <a:t>From </a:t>
            </a:r>
            <a:r>
              <a:rPr lang="en-US" dirty="0"/>
              <a:t>there, the MSA delivers the mail to its mail transfer agent (MTA, mail transfer agent</a:t>
            </a:r>
            <a:r>
              <a:rPr lang="en-US" dirty="0" smtClean="0"/>
              <a:t>);</a:t>
            </a:r>
          </a:p>
          <a:p>
            <a:pPr marL="285750" indent="-285750" algn="just">
              <a:buFont typeface="Arial" pitchFamily="34" charset="0"/>
              <a:buChar char="•"/>
            </a:pPr>
            <a:r>
              <a:rPr lang="en-US" dirty="0" smtClean="0"/>
              <a:t>Local </a:t>
            </a:r>
            <a:r>
              <a:rPr lang="en-US" dirty="0"/>
              <a:t>processing can be done either on a single machine, or split among various appliances; </a:t>
            </a:r>
            <a:endParaRPr lang="en-US" dirty="0" smtClean="0"/>
          </a:p>
          <a:p>
            <a:pPr marL="285750" indent="-285750" algn="just">
              <a:buFont typeface="Arial" pitchFamily="34" charset="0"/>
              <a:buChar char="•"/>
            </a:pPr>
            <a:r>
              <a:rPr lang="en-US" dirty="0" smtClean="0"/>
              <a:t>The </a:t>
            </a:r>
            <a:r>
              <a:rPr lang="en-US" dirty="0"/>
              <a:t>boundary MTA has to locate the target host. It uses the Domain name system (DNS) to look up the mail exchanger record (MX record) for the recipient's domain (the part of the address on the right of </a:t>
            </a:r>
            <a:r>
              <a:rPr lang="en-US" dirty="0" smtClean="0"/>
              <a:t>@);</a:t>
            </a:r>
          </a:p>
          <a:p>
            <a:pPr marL="285750" indent="-285750" algn="just">
              <a:buFont typeface="Arial" pitchFamily="34" charset="0"/>
              <a:buChar char="•"/>
            </a:pPr>
            <a:r>
              <a:rPr lang="en-US" dirty="0" smtClean="0"/>
              <a:t>The </a:t>
            </a:r>
            <a:r>
              <a:rPr lang="en-US" dirty="0"/>
              <a:t>returned MX record contains the name of the target </a:t>
            </a:r>
            <a:r>
              <a:rPr lang="en-US" dirty="0" smtClean="0"/>
              <a:t>host;</a:t>
            </a:r>
          </a:p>
          <a:p>
            <a:pPr marL="285750" indent="-285750" algn="just">
              <a:buFont typeface="Arial" pitchFamily="34" charset="0"/>
              <a:buChar char="•"/>
            </a:pPr>
            <a:r>
              <a:rPr lang="en-US" dirty="0" smtClean="0"/>
              <a:t>The </a:t>
            </a:r>
            <a:r>
              <a:rPr lang="en-US" dirty="0"/>
              <a:t>MTA next looks up the A record for that name in order to get the IP address and connect to such host as an SMTP </a:t>
            </a:r>
            <a:r>
              <a:rPr lang="en-US" dirty="0" smtClean="0"/>
              <a:t>client;</a:t>
            </a:r>
          </a:p>
          <a:p>
            <a:pPr marL="285750" indent="-285750" algn="just">
              <a:buFont typeface="Arial" pitchFamily="34" charset="0"/>
              <a:buChar char="•"/>
            </a:pPr>
            <a:r>
              <a:rPr lang="en-US" dirty="0"/>
              <a:t>Once the MX target accepts the incoming message, it hands it to a mail delivery agent (MDA) for local mail delivery. </a:t>
            </a:r>
          </a:p>
        </p:txBody>
      </p:sp>
      <p:sp>
        <p:nvSpPr>
          <p:cNvPr id="13" name="Rectangle 12"/>
          <p:cNvSpPr/>
          <p:nvPr/>
        </p:nvSpPr>
        <p:spPr>
          <a:xfrm>
            <a:off x="692603" y="2025134"/>
            <a:ext cx="2030556" cy="369332"/>
          </a:xfrm>
          <a:prstGeom prst="rect">
            <a:avLst/>
          </a:prstGeom>
        </p:spPr>
        <p:txBody>
          <a:bodyPr wrap="none">
            <a:spAutoFit/>
          </a:bodyPr>
          <a:lstStyle/>
          <a:p>
            <a:r>
              <a:rPr lang="en-US" b="1" dirty="0" smtClean="0"/>
              <a:t>How does it work?</a:t>
            </a:r>
            <a:endParaRPr lang="en-US" b="1" dirty="0"/>
          </a:p>
        </p:txBody>
      </p:sp>
      <p:sp>
        <p:nvSpPr>
          <p:cNvPr id="14"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2545382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normAutofit fontScale="90000"/>
          </a:bodyPr>
          <a:lstStyle/>
          <a:p>
            <a:r>
              <a:rPr lang="en-US" dirty="0" smtClean="0"/>
              <a:t>SMTP (Simple Mail Transfer Protocol)</a:t>
            </a:r>
            <a:endParaRPr lang="en-US" dirty="0"/>
          </a:p>
        </p:txBody>
      </p:sp>
      <p:pic>
        <p:nvPicPr>
          <p:cNvPr id="4" name="Picture 3" descr="D:\Department ICT\Verschiedenes\giz is  logo\gizlogo-is-de-rgb.gif"/>
          <p:cNvPicPr/>
          <p:nvPr/>
        </p:nvPicPr>
        <p:blipFill>
          <a:blip r:embed="rId4"/>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5"/>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6"/>
          <a:srcRect/>
          <a:stretch>
            <a:fillRect/>
          </a:stretch>
        </p:blipFill>
        <p:spPr bwMode="auto">
          <a:xfrm>
            <a:off x="4372313" y="169346"/>
            <a:ext cx="859790" cy="592019"/>
          </a:xfrm>
          <a:prstGeom prst="rect">
            <a:avLst/>
          </a:prstGeom>
          <a:noFill/>
          <a:ln w="9525">
            <a:noFill/>
            <a:miter lim="800000"/>
            <a:headEnd/>
            <a:tailEnd/>
          </a:ln>
        </p:spPr>
      </p:pic>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33363927"/>
              </p:ext>
            </p:extLst>
          </p:nvPr>
        </p:nvGraphicFramePr>
        <p:xfrm>
          <a:off x="979714" y="2590800"/>
          <a:ext cx="7184571" cy="3352800"/>
        </p:xfrm>
        <a:graphic>
          <a:graphicData uri="http://schemas.openxmlformats.org/presentationml/2006/ole">
            <mc:AlternateContent xmlns:mc="http://schemas.openxmlformats.org/markup-compatibility/2006">
              <mc:Choice xmlns:v="urn:schemas-microsoft-com:vml" Requires="v">
                <p:oleObj spid="_x0000_s33796" r:id="rId7" imgW="6082783" imgH="2852366" progId="Visio.Drawing.11">
                  <p:embed/>
                </p:oleObj>
              </mc:Choice>
              <mc:Fallback>
                <p:oleObj r:id="rId7" imgW="6082783" imgH="285236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714" y="2590800"/>
                        <a:ext cx="7184571" cy="3352800"/>
                      </a:xfrm>
                      <a:prstGeom prst="rect">
                        <a:avLst/>
                      </a:prstGeom>
                      <a:noFill/>
                    </p:spPr>
                  </p:pic>
                </p:oleObj>
              </mc:Fallback>
            </mc:AlternateContent>
          </a:graphicData>
        </a:graphic>
      </p:graphicFrame>
      <p:sp>
        <p:nvSpPr>
          <p:cNvPr id="13" name="Rectangle 12"/>
          <p:cNvSpPr/>
          <p:nvPr/>
        </p:nvSpPr>
        <p:spPr>
          <a:xfrm>
            <a:off x="692603" y="2025134"/>
            <a:ext cx="2030556" cy="369332"/>
          </a:xfrm>
          <a:prstGeom prst="rect">
            <a:avLst/>
          </a:prstGeom>
        </p:spPr>
        <p:txBody>
          <a:bodyPr wrap="none">
            <a:spAutoFit/>
          </a:bodyPr>
          <a:lstStyle/>
          <a:p>
            <a:r>
              <a:rPr lang="en-US" b="1" dirty="0" smtClean="0"/>
              <a:t>How does it work?</a:t>
            </a:r>
            <a:endParaRPr lang="en-US" b="1" dirty="0"/>
          </a:p>
        </p:txBody>
      </p:sp>
      <p:sp>
        <p:nvSpPr>
          <p:cNvPr id="12"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525845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Summary</a:t>
            </a:r>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645818" y="2206239"/>
            <a:ext cx="7812382" cy="2862322"/>
          </a:xfrm>
          <a:prstGeom prst="rect">
            <a:avLst/>
          </a:prstGeom>
        </p:spPr>
        <p:txBody>
          <a:bodyPr wrap="square">
            <a:spAutoFit/>
          </a:bodyPr>
          <a:lstStyle/>
          <a:p>
            <a:pPr algn="just"/>
            <a:r>
              <a:rPr lang="en-US" dirty="0" smtClean="0"/>
              <a:t>We have presented 4 of the most important network protocols. </a:t>
            </a:r>
          </a:p>
          <a:p>
            <a:pPr algn="just"/>
            <a:r>
              <a:rPr lang="en-US" dirty="0" smtClean="0"/>
              <a:t>Without the DNS, the Internet does not work properly. The Internet has dependency on the DNS systems.</a:t>
            </a:r>
          </a:p>
          <a:p>
            <a:pPr algn="just"/>
            <a:r>
              <a:rPr lang="en-US" dirty="0" smtClean="0"/>
              <a:t>The DHCP is essential to manage a network. It’s almost impossible to manage a large network without DHCP in place to assign IP addresses and configure the network.</a:t>
            </a:r>
          </a:p>
          <a:p>
            <a:pPr algn="just"/>
            <a:r>
              <a:rPr lang="en-US" dirty="0" smtClean="0"/>
              <a:t>The FTP protocol is very important when you are trying to transfer files to other computer or network. A simple way and very user friendly to exchange files.</a:t>
            </a:r>
          </a:p>
          <a:p>
            <a:pPr algn="just"/>
            <a:r>
              <a:rPr lang="en-US" dirty="0" smtClean="0"/>
              <a:t>The STMP protocol is essential to mail exchange. Without it, it’s not possible to send email to companies, friends etc.</a:t>
            </a:r>
          </a:p>
        </p:txBody>
      </p:sp>
      <p:sp>
        <p:nvSpPr>
          <p:cNvPr id="14"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422136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b="1" dirty="0" smtClean="0"/>
              <a:t>Questions</a:t>
            </a:r>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smtClean="0"/>
              <a:t>Data Communications and Network</a:t>
            </a:r>
            <a:endParaRPr 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386" name="Picture 2" descr="http://www.groveyouth.com/srhigh/wp-content/uploads/2011/01/ques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905000"/>
            <a:ext cx="2857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0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Objective</a:t>
            </a:r>
            <a:endParaRPr lang="en-US" dirty="0"/>
          </a:p>
        </p:txBody>
      </p:sp>
      <p:sp>
        <p:nvSpPr>
          <p:cNvPr id="3" name="Content Placeholder 2"/>
          <p:cNvSpPr>
            <a:spLocks noGrp="1"/>
          </p:cNvSpPr>
          <p:nvPr>
            <p:ph idx="1"/>
          </p:nvPr>
        </p:nvSpPr>
        <p:spPr>
          <a:xfrm>
            <a:off x="457200" y="1981200"/>
            <a:ext cx="8229600" cy="1249363"/>
          </a:xfrm>
        </p:spPr>
        <p:txBody>
          <a:bodyPr>
            <a:normAutofit fontScale="92500" lnSpcReduction="20000"/>
          </a:bodyPr>
          <a:lstStyle/>
          <a:p>
            <a:pPr marL="0" indent="0">
              <a:buNone/>
            </a:pPr>
            <a:r>
              <a:rPr lang="en-US" b="1" dirty="0" smtClean="0"/>
              <a:t>By the end of this lesson, the student will be able to understand how the main network protocols work: DNS, DHCP, FTP and SMTP. </a:t>
            </a:r>
            <a:endParaRPr lang="en-US" b="1" dirty="0"/>
          </a:p>
          <a:p>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161746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Pre-assessment</a:t>
            </a:r>
            <a:endParaRPr lang="en-US" dirty="0"/>
          </a:p>
        </p:txBody>
      </p:sp>
      <p:sp>
        <p:nvSpPr>
          <p:cNvPr id="3" name="Content Placeholder 2"/>
          <p:cNvSpPr>
            <a:spLocks noGrp="1"/>
          </p:cNvSpPr>
          <p:nvPr>
            <p:ph idx="1"/>
          </p:nvPr>
        </p:nvSpPr>
        <p:spPr>
          <a:xfrm>
            <a:off x="457200" y="1981200"/>
            <a:ext cx="8229600" cy="2514600"/>
          </a:xfrm>
        </p:spPr>
        <p:txBody>
          <a:bodyPr>
            <a:normAutofit fontScale="85000" lnSpcReduction="20000"/>
          </a:bodyPr>
          <a:lstStyle/>
          <a:p>
            <a:pPr marL="0" indent="0">
              <a:buNone/>
            </a:pPr>
            <a:r>
              <a:rPr lang="en-US" b="1" dirty="0" smtClean="0"/>
              <a:t>What do you know about?</a:t>
            </a:r>
          </a:p>
          <a:p>
            <a:pPr marL="0" indent="0">
              <a:buNone/>
            </a:pPr>
            <a:endParaRPr lang="en-US" b="1" dirty="0"/>
          </a:p>
          <a:p>
            <a:r>
              <a:rPr lang="en-US" b="1" dirty="0" smtClean="0"/>
              <a:t>DNS (Domain Name System);</a:t>
            </a:r>
          </a:p>
          <a:p>
            <a:r>
              <a:rPr lang="en-US" b="1" dirty="0" smtClean="0"/>
              <a:t>DHCP (Dynamic Host Configuration Protocol);</a:t>
            </a:r>
          </a:p>
          <a:p>
            <a:r>
              <a:rPr lang="en-US" b="1" dirty="0" smtClean="0"/>
              <a:t>FTP (File Transfer Protocol);</a:t>
            </a:r>
          </a:p>
          <a:p>
            <a:r>
              <a:rPr lang="en-US" b="1" dirty="0" smtClean="0"/>
              <a:t>SMTP (Simple Mail Transfer Protocol).</a:t>
            </a:r>
            <a:endParaRPr lang="en-US" b="1" dirty="0"/>
          </a:p>
          <a:p>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4118268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DNS (Domain Name System)</a:t>
            </a:r>
            <a:endParaRPr lang="en-US" dirty="0"/>
          </a:p>
        </p:txBody>
      </p:sp>
      <p:sp>
        <p:nvSpPr>
          <p:cNvPr id="3" name="Content Placeholder 2"/>
          <p:cNvSpPr>
            <a:spLocks noGrp="1"/>
          </p:cNvSpPr>
          <p:nvPr>
            <p:ph idx="1"/>
          </p:nvPr>
        </p:nvSpPr>
        <p:spPr>
          <a:xfrm>
            <a:off x="457200" y="1981200"/>
            <a:ext cx="8229600" cy="1249363"/>
          </a:xfrm>
        </p:spPr>
        <p:txBody>
          <a:bodyPr>
            <a:normAutofit fontScale="62500" lnSpcReduction="20000"/>
          </a:bodyPr>
          <a:lstStyle/>
          <a:p>
            <a:pPr marL="0" indent="0">
              <a:buNone/>
            </a:pPr>
            <a:r>
              <a:rPr lang="en-US" dirty="0"/>
              <a:t>The DNS (Domain Name System) is a management system and distributed hierarchical name to operate under two definitions: </a:t>
            </a:r>
          </a:p>
          <a:p>
            <a:pPr lvl="0"/>
            <a:r>
              <a:rPr lang="en-US" dirty="0"/>
              <a:t>Review and update your database; </a:t>
            </a:r>
          </a:p>
          <a:p>
            <a:pPr lvl="0"/>
            <a:r>
              <a:rPr lang="en-US" dirty="0"/>
              <a:t>Resolving domain names into network addresses (IPs). </a:t>
            </a:r>
          </a:p>
          <a:p>
            <a:endParaRPr lang="en-US"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Rectangle 9"/>
          <p:cNvSpPr/>
          <p:nvPr/>
        </p:nvSpPr>
        <p:spPr>
          <a:xfrm>
            <a:off x="685800" y="4038600"/>
            <a:ext cx="1815369" cy="369332"/>
          </a:xfrm>
          <a:prstGeom prst="rect">
            <a:avLst/>
          </a:prstGeom>
          <a:solidFill>
            <a:schemeClr val="accent5">
              <a:lumMod val="75000"/>
            </a:schemeClr>
          </a:solidFill>
        </p:spPr>
        <p:txBody>
          <a:bodyPr wrap="none">
            <a:spAutoFit/>
          </a:bodyPr>
          <a:lstStyle/>
          <a:p>
            <a:r>
              <a:rPr lang="en-US" dirty="0"/>
              <a:t>www.google.com</a:t>
            </a:r>
          </a:p>
        </p:txBody>
      </p:sp>
      <p:pic>
        <p:nvPicPr>
          <p:cNvPr id="1639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461266"/>
            <a:ext cx="13216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995995" y="4985266"/>
            <a:ext cx="1236108" cy="369332"/>
          </a:xfrm>
          <a:prstGeom prst="rect">
            <a:avLst/>
          </a:prstGeom>
          <a:noFill/>
        </p:spPr>
        <p:txBody>
          <a:bodyPr wrap="none" rtlCol="0">
            <a:spAutoFit/>
          </a:bodyPr>
          <a:lstStyle/>
          <a:p>
            <a:r>
              <a:rPr lang="en-US" dirty="0" smtClean="0"/>
              <a:t>DNS Server</a:t>
            </a:r>
            <a:endParaRPr lang="en-US" dirty="0"/>
          </a:p>
        </p:txBody>
      </p:sp>
      <p:sp>
        <p:nvSpPr>
          <p:cNvPr id="15" name="Rectangle 14"/>
          <p:cNvSpPr/>
          <p:nvPr/>
        </p:nvSpPr>
        <p:spPr>
          <a:xfrm>
            <a:off x="6096000" y="4050268"/>
            <a:ext cx="1645002" cy="369332"/>
          </a:xfrm>
          <a:prstGeom prst="rect">
            <a:avLst/>
          </a:prstGeom>
          <a:solidFill>
            <a:schemeClr val="accent5">
              <a:lumMod val="75000"/>
            </a:schemeClr>
          </a:solidFill>
        </p:spPr>
        <p:txBody>
          <a:bodyPr wrap="none">
            <a:spAutoFit/>
          </a:bodyPr>
          <a:lstStyle/>
          <a:p>
            <a:r>
              <a:rPr lang="en-US" dirty="0"/>
              <a:t>74.125.155.103</a:t>
            </a:r>
          </a:p>
        </p:txBody>
      </p:sp>
      <p:cxnSp>
        <p:nvCxnSpPr>
          <p:cNvPr id="17" name="Straight Arrow Connector 16"/>
          <p:cNvCxnSpPr/>
          <p:nvPr/>
        </p:nvCxnSpPr>
        <p:spPr>
          <a:xfrm>
            <a:off x="5144939" y="4267200"/>
            <a:ext cx="7986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68329" y="4236308"/>
            <a:ext cx="798661"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26763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DNS (Domain Name System)</a:t>
            </a:r>
            <a:endParaRPr lang="en-US" dirty="0"/>
          </a:p>
        </p:txBody>
      </p:sp>
      <p:sp>
        <p:nvSpPr>
          <p:cNvPr id="3" name="Content Placeholder 2"/>
          <p:cNvSpPr>
            <a:spLocks noGrp="1"/>
          </p:cNvSpPr>
          <p:nvPr>
            <p:ph idx="1"/>
          </p:nvPr>
        </p:nvSpPr>
        <p:spPr>
          <a:xfrm>
            <a:off x="533400" y="2133600"/>
            <a:ext cx="8229600" cy="3962400"/>
          </a:xfrm>
        </p:spPr>
        <p:txBody>
          <a:bodyPr>
            <a:noAutofit/>
          </a:bodyPr>
          <a:lstStyle/>
          <a:p>
            <a:pPr marL="0" indent="0">
              <a:buNone/>
            </a:pPr>
            <a:r>
              <a:rPr lang="en-US" sz="2000" dirty="0"/>
              <a:t>Due to the size of the Internet, store all the pairs field - a single IP address in DNS server would be impractical for reasons of scalability, including:</a:t>
            </a:r>
          </a:p>
          <a:p>
            <a:pPr lvl="0"/>
            <a:r>
              <a:rPr lang="en-US" sz="2000" dirty="0"/>
              <a:t>Availability: If the only DNS server fails, the service would become unavailable to the world;</a:t>
            </a:r>
          </a:p>
          <a:p>
            <a:pPr lvl="0"/>
            <a:r>
              <a:rPr lang="en-US" sz="2000" dirty="0"/>
              <a:t>Traffic volume: the server should handle the DNS requests from the entire planet;</a:t>
            </a:r>
          </a:p>
          <a:p>
            <a:pPr lvl="0"/>
            <a:r>
              <a:rPr lang="en-US" sz="2000" dirty="0"/>
              <a:t>Distance: most users would be far from the server, wherever it was installed and causing major delays to resolve DNS requests;</a:t>
            </a:r>
          </a:p>
          <a:p>
            <a:pPr lvl="0"/>
            <a:r>
              <a:rPr lang="en-US" sz="2000" dirty="0"/>
              <a:t>Maintaining the database: the database should store a huge amount of data and would have to be updated with a very high frequency, every time a domain was associated with an IP address. </a:t>
            </a:r>
          </a:p>
          <a:p>
            <a:pPr lvl="0"/>
            <a:endParaRPr lang="en-US" sz="2000" dirty="0" smtClean="0"/>
          </a:p>
          <a:p>
            <a:endParaRPr lang="en-US" sz="2000" b="1"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10"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037558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DNS (Domain Name System)</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pic>
        <p:nvPicPr>
          <p:cNvPr id="10" name="Picture 9"/>
          <p:cNvPicPr/>
          <p:nvPr/>
        </p:nvPicPr>
        <p:blipFill>
          <a:blip r:embed="rId6" cstate="print"/>
          <a:stretch>
            <a:fillRect/>
          </a:stretch>
        </p:blipFill>
        <p:spPr>
          <a:xfrm>
            <a:off x="3810000" y="2286000"/>
            <a:ext cx="4922520" cy="3581400"/>
          </a:xfrm>
          <a:prstGeom prst="rect">
            <a:avLst/>
          </a:prstGeom>
        </p:spPr>
      </p:pic>
      <p:sp>
        <p:nvSpPr>
          <p:cNvPr id="11" name="Rectangle 10"/>
          <p:cNvSpPr/>
          <p:nvPr/>
        </p:nvSpPr>
        <p:spPr>
          <a:xfrm>
            <a:off x="575461" y="2362200"/>
            <a:ext cx="3122932" cy="1477328"/>
          </a:xfrm>
          <a:prstGeom prst="rect">
            <a:avLst/>
          </a:prstGeom>
        </p:spPr>
        <p:txBody>
          <a:bodyPr wrap="square">
            <a:spAutoFit/>
          </a:bodyPr>
          <a:lstStyle/>
          <a:p>
            <a:pPr algn="just"/>
            <a:r>
              <a:rPr lang="en-US" dirty="0"/>
              <a:t>Because of those reasons, the DNS was designed in a hierarchical  architecture to have multiple DNS servers around the world.</a:t>
            </a:r>
          </a:p>
        </p:txBody>
      </p:sp>
      <p:sp>
        <p:nvSpPr>
          <p:cNvPr id="12"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1359404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DNS (Domain Name System)</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3" name="Rectangle 2"/>
          <p:cNvSpPr/>
          <p:nvPr/>
        </p:nvSpPr>
        <p:spPr>
          <a:xfrm>
            <a:off x="660102" y="1828800"/>
            <a:ext cx="8026697" cy="3416320"/>
          </a:xfrm>
          <a:prstGeom prst="rect">
            <a:avLst/>
          </a:prstGeom>
        </p:spPr>
        <p:txBody>
          <a:bodyPr wrap="square">
            <a:spAutoFit/>
          </a:bodyPr>
          <a:lstStyle/>
          <a:p>
            <a:r>
              <a:rPr lang="en-US" dirty="0"/>
              <a:t>A DNS server consults three name servers to resolve the address www.google.com.The process entails:</a:t>
            </a:r>
          </a:p>
          <a:p>
            <a:pPr marL="800100" lvl="1" indent="-342900" algn="just">
              <a:buFont typeface="+mj-lt"/>
              <a:buAutoNum type="arabicPeriod"/>
            </a:pPr>
            <a:r>
              <a:rPr lang="en-US" dirty="0"/>
              <a:t>A network host is configured with an initial cache (so called hints) of the known addresses of the root </a:t>
            </a:r>
            <a:r>
              <a:rPr lang="en-US" dirty="0" err="1"/>
              <a:t>nameservers</a:t>
            </a:r>
            <a:r>
              <a:rPr lang="en-US" dirty="0"/>
              <a:t>. Such a hint file is updated periodically by an administrator from a reliable source;</a:t>
            </a:r>
          </a:p>
          <a:p>
            <a:pPr marL="800100" lvl="1" indent="-342900" algn="just">
              <a:buFont typeface="+mj-lt"/>
              <a:buAutoNum type="arabicPeriod"/>
            </a:pPr>
            <a:r>
              <a:rPr lang="en-US" dirty="0"/>
              <a:t>A query to one of the root servers to find the server authoritative (who is responsible for the domain name) for the top-level domain;</a:t>
            </a:r>
          </a:p>
          <a:p>
            <a:pPr marL="800100" lvl="1" indent="-342900" algn="just">
              <a:buFont typeface="+mj-lt"/>
              <a:buAutoNum type="arabicPeriod"/>
            </a:pPr>
            <a:r>
              <a:rPr lang="en-US" dirty="0"/>
              <a:t>A query to the obtained forward server for the address of a DNS server authoritative for the second-level domain;</a:t>
            </a:r>
          </a:p>
          <a:p>
            <a:pPr marL="800100" lvl="1" indent="-342900" algn="just">
              <a:buFont typeface="+mj-lt"/>
              <a:buAutoNum type="arabicPeriod"/>
            </a:pPr>
            <a:r>
              <a:rPr lang="en-US" dirty="0"/>
              <a:t>Repetition of the previous step to process each domain name label in sequence, until the final step which returns the IP address of the host sought.</a:t>
            </a:r>
          </a:p>
        </p:txBody>
      </p:sp>
      <p:sp>
        <p:nvSpPr>
          <p:cNvPr id="12" name="Rectangle 11"/>
          <p:cNvSpPr/>
          <p:nvPr/>
        </p:nvSpPr>
        <p:spPr>
          <a:xfrm>
            <a:off x="2258047" y="5257330"/>
            <a:ext cx="1170953" cy="270843"/>
          </a:xfrm>
          <a:prstGeom prst="rect">
            <a:avLst/>
          </a:prstGeom>
          <a:solidFill>
            <a:schemeClr val="accent5">
              <a:lumMod val="75000"/>
            </a:schemeClr>
          </a:solidFill>
        </p:spPr>
        <p:txBody>
          <a:bodyPr wrap="square">
            <a:spAutoFit/>
          </a:bodyPr>
          <a:lstStyle/>
          <a:p>
            <a:r>
              <a:rPr lang="en-US" sz="1000" dirty="0"/>
              <a:t>www.google.com</a:t>
            </a:r>
          </a:p>
        </p:txBody>
      </p:sp>
      <p:pic>
        <p:nvPicPr>
          <p:cNvPr id="1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843" y="4953000"/>
            <a:ext cx="1009095" cy="116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648200" y="6047601"/>
            <a:ext cx="993661" cy="276999"/>
          </a:xfrm>
          <a:prstGeom prst="rect">
            <a:avLst/>
          </a:prstGeom>
          <a:noFill/>
        </p:spPr>
        <p:txBody>
          <a:bodyPr wrap="square" rtlCol="0">
            <a:spAutoFit/>
          </a:bodyPr>
          <a:lstStyle/>
          <a:p>
            <a:r>
              <a:rPr lang="en-US" sz="1200" dirty="0" smtClean="0"/>
              <a:t>DNS Server</a:t>
            </a:r>
            <a:endParaRPr lang="en-US" sz="1200" dirty="0"/>
          </a:p>
        </p:txBody>
      </p:sp>
      <p:sp>
        <p:nvSpPr>
          <p:cNvPr id="15" name="Rectangle 14"/>
          <p:cNvSpPr/>
          <p:nvPr/>
        </p:nvSpPr>
        <p:spPr>
          <a:xfrm>
            <a:off x="6477000" y="5286168"/>
            <a:ext cx="1155366" cy="237827"/>
          </a:xfrm>
          <a:prstGeom prst="rect">
            <a:avLst/>
          </a:prstGeom>
          <a:solidFill>
            <a:schemeClr val="accent5">
              <a:lumMod val="75000"/>
            </a:schemeClr>
          </a:solidFill>
        </p:spPr>
        <p:txBody>
          <a:bodyPr wrap="square">
            <a:spAutoFit/>
          </a:bodyPr>
          <a:lstStyle/>
          <a:p>
            <a:r>
              <a:rPr lang="en-US" sz="1100" dirty="0"/>
              <a:t>74.125.155.103</a:t>
            </a:r>
          </a:p>
        </p:txBody>
      </p:sp>
      <p:cxnSp>
        <p:nvCxnSpPr>
          <p:cNvPr id="16" name="Straight Arrow Connector 15"/>
          <p:cNvCxnSpPr/>
          <p:nvPr/>
        </p:nvCxnSpPr>
        <p:spPr>
          <a:xfrm>
            <a:off x="5822742" y="5398532"/>
            <a:ext cx="51515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46132" y="5367640"/>
            <a:ext cx="51515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526673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65078" y="169981"/>
            <a:ext cx="6321722" cy="592019"/>
          </a:xfrm>
          <a:prstGeom prst="rect">
            <a:avLst/>
          </a:prstGeom>
          <a:gradFill rotWithShape="0">
            <a:gsLst>
              <a:gs pos="0">
                <a:srgbClr val="FFFFFF"/>
              </a:gs>
              <a:gs pos="100000">
                <a:srgbClr val="939393"/>
              </a:gs>
            </a:gsLst>
            <a:lin ang="0" scaled="1"/>
          </a:gradFill>
          <a:ln w="9525">
            <a:noFill/>
            <a:miter lim="800000"/>
            <a:headEnd/>
            <a:tailEnd/>
          </a:ln>
        </p:spPr>
        <p:txBody>
          <a:bodyPr wrap="none" anchor="ctr"/>
          <a:lstStyle/>
          <a:p>
            <a:endParaRPr lang="en-US"/>
          </a:p>
        </p:txBody>
      </p:sp>
      <p:sp>
        <p:nvSpPr>
          <p:cNvPr id="2" name="Title 1"/>
          <p:cNvSpPr>
            <a:spLocks noGrp="1"/>
          </p:cNvSpPr>
          <p:nvPr>
            <p:ph type="title"/>
          </p:nvPr>
        </p:nvSpPr>
        <p:spPr>
          <a:xfrm>
            <a:off x="457200" y="914400"/>
            <a:ext cx="8229600" cy="1143000"/>
          </a:xfrm>
        </p:spPr>
        <p:txBody>
          <a:bodyPr/>
          <a:lstStyle/>
          <a:p>
            <a:r>
              <a:rPr lang="en-US" dirty="0" smtClean="0"/>
              <a:t>DNS (Domain Name System)</a:t>
            </a:r>
            <a:endParaRPr lang="en-US" dirty="0"/>
          </a:p>
        </p:txBody>
      </p:sp>
      <p:pic>
        <p:nvPicPr>
          <p:cNvPr id="4" name="Picture 3" descr="D:\Department ICT\Verschiedenes\giz is  logo\gizlogo-is-de-rgb.gif"/>
          <p:cNvPicPr/>
          <p:nvPr/>
        </p:nvPicPr>
        <p:blipFill>
          <a:blip r:embed="rId3"/>
          <a:srcRect/>
          <a:stretch>
            <a:fillRect/>
          </a:stretch>
        </p:blipFill>
        <p:spPr bwMode="auto">
          <a:xfrm>
            <a:off x="457200" y="109497"/>
            <a:ext cx="2186643" cy="640596"/>
          </a:xfrm>
          <a:prstGeom prst="rect">
            <a:avLst/>
          </a:prstGeom>
          <a:noFill/>
          <a:ln w="9525">
            <a:noFill/>
            <a:miter lim="800000"/>
            <a:headEnd/>
            <a:tailEnd/>
          </a:ln>
        </p:spPr>
      </p:pic>
      <p:pic>
        <p:nvPicPr>
          <p:cNvPr id="5" name="Picture 4" descr="college20090617"/>
          <p:cNvPicPr/>
          <p:nvPr/>
        </p:nvPicPr>
        <p:blipFill>
          <a:blip r:embed="rId4"/>
          <a:srcRect/>
          <a:stretch>
            <a:fillRect/>
          </a:stretch>
        </p:blipFill>
        <p:spPr bwMode="auto">
          <a:xfrm>
            <a:off x="2643208" y="152437"/>
            <a:ext cx="1584325" cy="519157"/>
          </a:xfrm>
          <a:prstGeom prst="rect">
            <a:avLst/>
          </a:prstGeom>
          <a:noFill/>
          <a:ln w="9525">
            <a:noFill/>
            <a:miter lim="800000"/>
            <a:headEnd/>
            <a:tailEnd/>
          </a:ln>
        </p:spPr>
      </p:pic>
      <p:pic>
        <p:nvPicPr>
          <p:cNvPr id="7" name="Picture 6" descr="Z:\05 Marketing and PR\05-03 Logo, Corporate Identity\05-03_TVTC_Logo_20090609.bmp"/>
          <p:cNvPicPr/>
          <p:nvPr/>
        </p:nvPicPr>
        <p:blipFill>
          <a:blip r:embed="rId5"/>
          <a:srcRect/>
          <a:stretch>
            <a:fillRect/>
          </a:stretch>
        </p:blipFill>
        <p:spPr bwMode="auto">
          <a:xfrm>
            <a:off x="4372313" y="169346"/>
            <a:ext cx="859790" cy="592019"/>
          </a:xfrm>
          <a:prstGeom prst="rect">
            <a:avLst/>
          </a:prstGeom>
          <a:noFill/>
          <a:ln w="9525">
            <a:noFill/>
            <a:miter lim="800000"/>
            <a:headEnd/>
            <a:tailEnd/>
          </a:ln>
        </p:spPr>
      </p:pic>
      <p:sp>
        <p:nvSpPr>
          <p:cNvPr id="8" name="Rectangle 7"/>
          <p:cNvSpPr/>
          <p:nvPr/>
        </p:nvSpPr>
        <p:spPr>
          <a:xfrm>
            <a:off x="796974" y="2057400"/>
            <a:ext cx="1861792" cy="369332"/>
          </a:xfrm>
          <a:prstGeom prst="rect">
            <a:avLst/>
          </a:prstGeom>
        </p:spPr>
        <p:txBody>
          <a:bodyPr wrap="none">
            <a:spAutoFit/>
          </a:bodyPr>
          <a:lstStyle/>
          <a:p>
            <a:r>
              <a:rPr lang="en-US" b="1" dirty="0"/>
              <a:t>Resource Records</a:t>
            </a:r>
          </a:p>
        </p:txBody>
      </p:sp>
      <p:sp>
        <p:nvSpPr>
          <p:cNvPr id="10" name="Rectangle 9"/>
          <p:cNvSpPr/>
          <p:nvPr/>
        </p:nvSpPr>
        <p:spPr>
          <a:xfrm>
            <a:off x="867440" y="2467230"/>
            <a:ext cx="7508380" cy="646331"/>
          </a:xfrm>
          <a:prstGeom prst="rect">
            <a:avLst/>
          </a:prstGeom>
        </p:spPr>
        <p:txBody>
          <a:bodyPr wrap="square">
            <a:spAutoFit/>
          </a:bodyPr>
          <a:lstStyle/>
          <a:p>
            <a:r>
              <a:rPr lang="en-US" dirty="0"/>
              <a:t>Every domain, whether it is a single host or a top-level domain, can have a set of resource records associated with it. </a:t>
            </a:r>
          </a:p>
        </p:txBody>
      </p:sp>
      <p:pic>
        <p:nvPicPr>
          <p:cNvPr id="18" name="Picture 17"/>
          <p:cNvPicPr/>
          <p:nvPr/>
        </p:nvPicPr>
        <p:blipFill>
          <a:blip r:embed="rId6" cstate="print"/>
          <a:stretch>
            <a:fillRect/>
          </a:stretch>
        </p:blipFill>
        <p:spPr>
          <a:xfrm>
            <a:off x="1181100" y="3200400"/>
            <a:ext cx="6858000" cy="2971800"/>
          </a:xfrm>
          <a:prstGeom prst="rect">
            <a:avLst/>
          </a:prstGeom>
        </p:spPr>
      </p:pic>
      <p:sp>
        <p:nvSpPr>
          <p:cNvPr id="11" name="Footer Placeholder 3"/>
          <p:cNvSpPr>
            <a:spLocks noGrp="1"/>
          </p:cNvSpPr>
          <p:nvPr/>
        </p:nvSpPr>
        <p:spPr>
          <a:xfrm>
            <a:off x="304800" y="6477000"/>
            <a:ext cx="8686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ICT-BVF8.1- Data Communications and Network                                                                                                               Trainer: Dr. Abbes  </a:t>
            </a:r>
            <a:r>
              <a:rPr lang="en-US" dirty="0" err="1" smtClean="0"/>
              <a:t>Sebihi</a:t>
            </a:r>
            <a:endParaRPr lang="en-US" dirty="0"/>
          </a:p>
        </p:txBody>
      </p:sp>
    </p:spTree>
    <p:extLst>
      <p:ext uri="{BB962C8B-B14F-4D97-AF65-F5344CB8AC3E}">
        <p14:creationId xmlns:p14="http://schemas.microsoft.com/office/powerpoint/2010/main" val="3736534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1948</Words>
  <Application>Microsoft Office PowerPoint</Application>
  <PresentationFormat>On-screen Show (4:3)</PresentationFormat>
  <Paragraphs>173</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Visio.Drawing.11</vt:lpstr>
      <vt:lpstr>Data Communications and Networks</vt:lpstr>
      <vt:lpstr>Agenda</vt:lpstr>
      <vt:lpstr>Objective</vt:lpstr>
      <vt:lpstr>Pre-assessment</vt:lpstr>
      <vt:lpstr>DNS (Domain Name System)</vt:lpstr>
      <vt:lpstr>DNS (Domain Name System)</vt:lpstr>
      <vt:lpstr>DNS (Domain Name System)</vt:lpstr>
      <vt:lpstr>DNS (Domain Name System)</vt:lpstr>
      <vt:lpstr>DNS (Domain Name System)</vt:lpstr>
      <vt:lpstr>DHCP (Dynamic Host Configuration Protocol)</vt:lpstr>
      <vt:lpstr>DHCP (Dynamic Host Configuration Protocol)</vt:lpstr>
      <vt:lpstr>DHCP (Dynamic Host Configuration Protocol)</vt:lpstr>
      <vt:lpstr>DHCP (Dynamic Host Configuration Protocol)</vt:lpstr>
      <vt:lpstr>DHCP (Dynamic Host Configuration Protocol)</vt:lpstr>
      <vt:lpstr>DHCP (Dynamic Host Configuration Protocol)</vt:lpstr>
      <vt:lpstr>DHCP (Dynamic Host Configuration Protocol)</vt:lpstr>
      <vt:lpstr>FTP(File Transfer Protocol)</vt:lpstr>
      <vt:lpstr>FTP(File Transfer Protocol)</vt:lpstr>
      <vt:lpstr>FTP(File Transfer Protocol)</vt:lpstr>
      <vt:lpstr>SMTP (Simple Mail Transfer Protocol)</vt:lpstr>
      <vt:lpstr>SMTP (Simple Mail Transfer Protocol)</vt:lpstr>
      <vt:lpstr>SMTP (Simple Mail Transfer Protocol)</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 and Networks</dc:title>
  <dc:creator>internet</dc:creator>
  <cp:lastModifiedBy>rcunha</cp:lastModifiedBy>
  <cp:revision>63</cp:revision>
  <dcterms:created xsi:type="dcterms:W3CDTF">2011-02-13T18:48:44Z</dcterms:created>
  <dcterms:modified xsi:type="dcterms:W3CDTF">2011-03-07T02:11:27Z</dcterms:modified>
</cp:coreProperties>
</file>