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77" r:id="rId5"/>
    <p:sldId id="278" r:id="rId6"/>
    <p:sldId id="280" r:id="rId7"/>
    <p:sldId id="281" r:id="rId8"/>
    <p:sldId id="282" r:id="rId9"/>
    <p:sldId id="283" r:id="rId10"/>
    <p:sldId id="284" r:id="rId11"/>
    <p:sldId id="285" r:id="rId12"/>
    <p:sldId id="286" r:id="rId13"/>
    <p:sldId id="287" r:id="rId14"/>
    <p:sldId id="288" r:id="rId15"/>
    <p:sldId id="289" r:id="rId16"/>
    <p:sldId id="279"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E1961-D35E-422F-B7C4-61C1FDAE885C}" type="datetimeFigureOut">
              <a:rPr lang="en-US" smtClean="0"/>
              <a:t>3/6/2011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DCFF0-F180-406B-B867-47C8CC30DD78}" type="slidenum">
              <a:rPr lang="en-US" smtClean="0"/>
              <a:t>‹#›</a:t>
            </a:fld>
            <a:endParaRPr lang="en-US"/>
          </a:p>
        </p:txBody>
      </p:sp>
    </p:spTree>
    <p:extLst>
      <p:ext uri="{BB962C8B-B14F-4D97-AF65-F5344CB8AC3E}">
        <p14:creationId xmlns:p14="http://schemas.microsoft.com/office/powerpoint/2010/main" val="226108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2</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11</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12</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13</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14</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15</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16</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17</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3</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4</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5</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6</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7</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8</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9</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10</a:t>
            </a:fld>
            <a:endParaRPr lang="en-US"/>
          </a:p>
        </p:txBody>
      </p:sp>
    </p:spTree>
    <p:extLst>
      <p:ext uri="{BB962C8B-B14F-4D97-AF65-F5344CB8AC3E}">
        <p14:creationId xmlns:p14="http://schemas.microsoft.com/office/powerpoint/2010/main" val="367229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D798B-56DD-4770-AB18-A6D5691B604F}" type="datetime1">
              <a:rPr lang="en-US" smtClean="0"/>
              <a:t>3/6/2011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76828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0283A-4DB2-4D47-ABBA-0A073FA8236C}" type="datetime1">
              <a:rPr lang="en-US" smtClean="0"/>
              <a:t>3/6/2011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98635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E403B6-5C02-448A-B9F2-9903B0C8E29F}" type="datetime1">
              <a:rPr lang="en-US" smtClean="0"/>
              <a:t>3/6/2011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428830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C1A53-3E81-4152-9609-6621CC28A38C}" type="datetime1">
              <a:rPr lang="en-US" smtClean="0"/>
              <a:t>3/6/2011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65926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7E57D-EC23-4EC6-B196-A2CBDAE90AFF}" type="datetime1">
              <a:rPr lang="en-US" smtClean="0"/>
              <a:t>3/6/2011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21873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9B709F-4085-4E93-A891-80BA707BEE46}" type="datetime1">
              <a:rPr lang="en-US" smtClean="0"/>
              <a:t>3/6/2011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89290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A7271-486E-4F59-A11F-F952C07C0DF5}" type="datetime1">
              <a:rPr lang="en-US" smtClean="0"/>
              <a:t>3/6/2011</a:t>
            </a:fld>
            <a:endParaRPr lang="en-US"/>
          </a:p>
        </p:txBody>
      </p:sp>
      <p:sp>
        <p:nvSpPr>
          <p:cNvPr id="8" name="Footer Placeholder 7"/>
          <p:cNvSpPr>
            <a:spLocks noGrp="1"/>
          </p:cNvSpPr>
          <p:nvPr>
            <p:ph type="ftr" sz="quarter" idx="11"/>
          </p:nvPr>
        </p:nvSpPr>
        <p:spPr/>
        <p:txBody>
          <a:bodyPr/>
          <a:lstStyle/>
          <a:p>
            <a:r>
              <a:rPr lang="en-US" smtClean="0"/>
              <a:t>Data Communications and Network</a:t>
            </a:r>
            <a:endParaRPr lang="en-US"/>
          </a:p>
        </p:txBody>
      </p:sp>
      <p:sp>
        <p:nvSpPr>
          <p:cNvPr id="9" name="Slide Number Placeholder 8"/>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83493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35D9A-D7AE-4144-A98B-B58E21F62D95}" type="datetime1">
              <a:rPr lang="en-US" smtClean="0"/>
              <a:t>3/6/2011</a:t>
            </a:fld>
            <a:endParaRPr lang="en-US"/>
          </a:p>
        </p:txBody>
      </p:sp>
      <p:sp>
        <p:nvSpPr>
          <p:cNvPr id="4" name="Footer Placeholder 3"/>
          <p:cNvSpPr>
            <a:spLocks noGrp="1"/>
          </p:cNvSpPr>
          <p:nvPr>
            <p:ph type="ftr" sz="quarter" idx="11"/>
          </p:nvPr>
        </p:nvSpPr>
        <p:spPr/>
        <p:txBody>
          <a:bodyPr/>
          <a:lstStyle/>
          <a:p>
            <a:r>
              <a:rPr lang="en-US" smtClean="0"/>
              <a:t>Data Communications and Network</a:t>
            </a:r>
            <a:endParaRPr lang="en-US"/>
          </a:p>
        </p:txBody>
      </p:sp>
      <p:sp>
        <p:nvSpPr>
          <p:cNvPr id="5" name="Slide Number Placeholder 4"/>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94092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983BB-70E8-4EF9-BE44-42E6A6BB4274}" type="datetime1">
              <a:rPr lang="en-US" smtClean="0"/>
              <a:t>3/6/2011</a:t>
            </a:fld>
            <a:endParaRPr lang="en-US"/>
          </a:p>
        </p:txBody>
      </p:sp>
      <p:sp>
        <p:nvSpPr>
          <p:cNvPr id="3" name="Footer Placeholder 2"/>
          <p:cNvSpPr>
            <a:spLocks noGrp="1"/>
          </p:cNvSpPr>
          <p:nvPr>
            <p:ph type="ftr" sz="quarter" idx="11"/>
          </p:nvPr>
        </p:nvSpPr>
        <p:spPr/>
        <p:txBody>
          <a:bodyPr/>
          <a:lstStyle/>
          <a:p>
            <a:r>
              <a:rPr lang="en-US" smtClean="0"/>
              <a:t>Data Communications and Network</a:t>
            </a:r>
            <a:endParaRPr lang="en-US"/>
          </a:p>
        </p:txBody>
      </p:sp>
      <p:sp>
        <p:nvSpPr>
          <p:cNvPr id="4" name="Slide Number Placeholder 3"/>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14873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69C39-1143-4245-8E33-73C194CB5348}" type="datetime1">
              <a:rPr lang="en-US" smtClean="0"/>
              <a:t>3/6/2011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188359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7470D-3ECD-4EA2-823C-0E961B87836E}" type="datetime1">
              <a:rPr lang="en-US" smtClean="0"/>
              <a:t>3/6/2011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81015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A05E6-203C-45E4-A3F3-7FCC52556307}" type="datetime1">
              <a:rPr lang="en-US" smtClean="0"/>
              <a:t>3/6/2011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Data Communications and Network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AD997-40A5-4905-B10E-124E596A99DF}" type="slidenum">
              <a:rPr lang="en-US" smtClean="0"/>
              <a:t>‹#›</a:t>
            </a:fld>
            <a:endParaRPr lang="en-US"/>
          </a:p>
        </p:txBody>
      </p:sp>
    </p:spTree>
    <p:extLst>
      <p:ext uri="{BB962C8B-B14F-4D97-AF65-F5344CB8AC3E}">
        <p14:creationId xmlns:p14="http://schemas.microsoft.com/office/powerpoint/2010/main" val="368597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en.wikipedia.org/wiki/File:Ipv4_address.svg"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Communications and Networks</a:t>
            </a:r>
          </a:p>
        </p:txBody>
      </p:sp>
      <p:sp>
        <p:nvSpPr>
          <p:cNvPr id="3" name="Subtitle 2"/>
          <p:cNvSpPr>
            <a:spLocks noGrp="1"/>
          </p:cNvSpPr>
          <p:nvPr>
            <p:ph type="subTitle" idx="1"/>
          </p:nvPr>
        </p:nvSpPr>
        <p:spPr>
          <a:xfrm>
            <a:off x="1371600" y="4953000"/>
            <a:ext cx="6400800" cy="685800"/>
          </a:xfrm>
        </p:spPr>
        <p:txBody>
          <a:bodyPr>
            <a:normAutofit/>
          </a:bodyPr>
          <a:lstStyle/>
          <a:p>
            <a:r>
              <a:rPr lang="en-US" dirty="0" smtClean="0"/>
              <a:t>Chapter 6 – IP, UDP and TCP</a:t>
            </a:r>
            <a:endParaRPr lang="en-US" dirty="0"/>
          </a:p>
        </p:txBody>
      </p:sp>
      <p:sp>
        <p:nvSpPr>
          <p:cNvPr id="5" name="Rectangle 4"/>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pic>
        <p:nvPicPr>
          <p:cNvPr id="6" name="Picture 5" descr="D:\Department ICT\Verschiedenes\giz is  logo\gizlogo-is-de-rgb.gif"/>
          <p:cNvPicPr/>
          <p:nvPr/>
        </p:nvPicPr>
        <p:blipFill>
          <a:blip r:embed="rId2"/>
          <a:srcRect/>
          <a:stretch>
            <a:fillRect/>
          </a:stretch>
        </p:blipFill>
        <p:spPr bwMode="auto">
          <a:xfrm>
            <a:off x="457200" y="109497"/>
            <a:ext cx="2186643" cy="640596"/>
          </a:xfrm>
          <a:prstGeom prst="rect">
            <a:avLst/>
          </a:prstGeom>
          <a:noFill/>
          <a:ln w="9525">
            <a:noFill/>
            <a:miter lim="800000"/>
            <a:headEnd/>
            <a:tailEnd/>
          </a:ln>
        </p:spPr>
      </p:pic>
      <p:pic>
        <p:nvPicPr>
          <p:cNvPr id="7" name="Picture 6" descr="college20090617"/>
          <p:cNvPicPr/>
          <p:nvPr/>
        </p:nvPicPr>
        <p:blipFill>
          <a:blip r:embed="rId3"/>
          <a:srcRect/>
          <a:stretch>
            <a:fillRect/>
          </a:stretch>
        </p:blipFill>
        <p:spPr bwMode="auto">
          <a:xfrm>
            <a:off x="2643208" y="152437"/>
            <a:ext cx="1584325" cy="519157"/>
          </a:xfrm>
          <a:prstGeom prst="rect">
            <a:avLst/>
          </a:prstGeom>
          <a:noFill/>
          <a:ln w="9525">
            <a:noFill/>
            <a:miter lim="800000"/>
            <a:headEnd/>
            <a:tailEnd/>
          </a:ln>
        </p:spPr>
      </p:pic>
      <p:pic>
        <p:nvPicPr>
          <p:cNvPr id="8" name="Picture 7" descr="Z:\05 Marketing and PR\05-03 Logo, Corporate Identity\05-03_TVTC_Logo_20090609.bmp"/>
          <p:cNvPicPr/>
          <p:nvPr/>
        </p:nvPicPr>
        <p:blipFill>
          <a:blip r:embed="rId4"/>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1462835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3" name="Rectangle 2"/>
          <p:cNvSpPr/>
          <p:nvPr/>
        </p:nvSpPr>
        <p:spPr>
          <a:xfrm>
            <a:off x="878708" y="1981200"/>
            <a:ext cx="2583592" cy="369332"/>
          </a:xfrm>
          <a:prstGeom prst="rect">
            <a:avLst/>
          </a:prstGeom>
        </p:spPr>
        <p:txBody>
          <a:bodyPr wrap="none">
            <a:spAutoFit/>
          </a:bodyPr>
          <a:lstStyle/>
          <a:p>
            <a:r>
              <a:rPr lang="en-US" b="1" dirty="0"/>
              <a:t>The TCP Segment Header</a:t>
            </a:r>
          </a:p>
        </p:txBody>
      </p:sp>
      <p:pic>
        <p:nvPicPr>
          <p:cNvPr id="14" name="Picture 13"/>
          <p:cNvPicPr/>
          <p:nvPr/>
        </p:nvPicPr>
        <p:blipFill>
          <a:blip r:embed="rId6" cstate="print"/>
          <a:stretch>
            <a:fillRect/>
          </a:stretch>
        </p:blipFill>
        <p:spPr>
          <a:xfrm>
            <a:off x="4038600" y="2346413"/>
            <a:ext cx="4495800" cy="3657600"/>
          </a:xfrm>
          <a:prstGeom prst="rect">
            <a:avLst/>
          </a:prstGeom>
        </p:spPr>
      </p:pic>
      <p:sp>
        <p:nvSpPr>
          <p:cNvPr id="12" name="Rectangle 11"/>
          <p:cNvSpPr/>
          <p:nvPr/>
        </p:nvSpPr>
        <p:spPr>
          <a:xfrm>
            <a:off x="990600" y="2551837"/>
            <a:ext cx="2895600" cy="3139321"/>
          </a:xfrm>
          <a:prstGeom prst="rect">
            <a:avLst/>
          </a:prstGeom>
        </p:spPr>
        <p:txBody>
          <a:bodyPr wrap="square">
            <a:spAutoFit/>
          </a:bodyPr>
          <a:lstStyle/>
          <a:p>
            <a:pPr algn="just"/>
            <a:r>
              <a:rPr lang="en-US" dirty="0"/>
              <a:t>Every segment begins with a fixed-format, 20-byte header. The fixed header may be followed by header options. After the options, if any, up to 65,535 - 20 - 20 = 65,495 data bytes may follow, where the first 20 refer to the IP header and the second to the TCP header. </a:t>
            </a:r>
          </a:p>
        </p:txBody>
      </p:sp>
      <p:sp>
        <p:nvSpPr>
          <p:cNvPr id="11"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207505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32486"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3" name="Rectangle 2"/>
          <p:cNvSpPr/>
          <p:nvPr/>
        </p:nvSpPr>
        <p:spPr>
          <a:xfrm>
            <a:off x="878708" y="1981200"/>
            <a:ext cx="3078920" cy="369332"/>
          </a:xfrm>
          <a:prstGeom prst="rect">
            <a:avLst/>
          </a:prstGeom>
        </p:spPr>
        <p:txBody>
          <a:bodyPr wrap="none">
            <a:spAutoFit/>
          </a:bodyPr>
          <a:lstStyle/>
          <a:p>
            <a:r>
              <a:rPr lang="en-US" b="1" dirty="0"/>
              <a:t>TCP Connection Establishment</a:t>
            </a:r>
          </a:p>
        </p:txBody>
      </p:sp>
      <p:sp>
        <p:nvSpPr>
          <p:cNvPr id="12" name="Rectangle 11"/>
          <p:cNvSpPr/>
          <p:nvPr/>
        </p:nvSpPr>
        <p:spPr>
          <a:xfrm>
            <a:off x="990600" y="2551837"/>
            <a:ext cx="2895600" cy="3139321"/>
          </a:xfrm>
          <a:prstGeom prst="rect">
            <a:avLst/>
          </a:prstGeom>
        </p:spPr>
        <p:txBody>
          <a:bodyPr wrap="square">
            <a:spAutoFit/>
          </a:bodyPr>
          <a:lstStyle/>
          <a:p>
            <a:pPr algn="just"/>
            <a:r>
              <a:rPr lang="en-US" dirty="0"/>
              <a:t>Connections are established in TCP by means of the three-way handshake. To establish a connection, one side, say, the server, passively waits for an incoming connection by executing the LISTEN and ACCEPT primitives, either specifying a specific source or nobody in particular.</a:t>
            </a:r>
          </a:p>
        </p:txBody>
      </p:sp>
      <p:pic>
        <p:nvPicPr>
          <p:cNvPr id="11" name="Picture 10"/>
          <p:cNvPicPr/>
          <p:nvPr/>
        </p:nvPicPr>
        <p:blipFill>
          <a:blip r:embed="rId6" cstate="print"/>
          <a:stretch>
            <a:fillRect/>
          </a:stretch>
        </p:blipFill>
        <p:spPr>
          <a:xfrm>
            <a:off x="4191000" y="2525064"/>
            <a:ext cx="4635923" cy="2961336"/>
          </a:xfrm>
          <a:prstGeom prst="rect">
            <a:avLst/>
          </a:prstGeom>
        </p:spPr>
      </p:pic>
      <p:sp>
        <p:nvSpPr>
          <p:cNvPr id="13"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1136754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32486"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3" name="Rectangle 2"/>
          <p:cNvSpPr/>
          <p:nvPr/>
        </p:nvSpPr>
        <p:spPr>
          <a:xfrm>
            <a:off x="878708" y="1981200"/>
            <a:ext cx="3078920" cy="369332"/>
          </a:xfrm>
          <a:prstGeom prst="rect">
            <a:avLst/>
          </a:prstGeom>
        </p:spPr>
        <p:txBody>
          <a:bodyPr wrap="none">
            <a:spAutoFit/>
          </a:bodyPr>
          <a:lstStyle/>
          <a:p>
            <a:r>
              <a:rPr lang="en-US" b="1" dirty="0"/>
              <a:t>TCP Connection Establishment</a:t>
            </a:r>
          </a:p>
        </p:txBody>
      </p:sp>
      <p:pic>
        <p:nvPicPr>
          <p:cNvPr id="11" name="Picture 10"/>
          <p:cNvPicPr/>
          <p:nvPr/>
        </p:nvPicPr>
        <p:blipFill>
          <a:blip r:embed="rId6" cstate="print"/>
          <a:stretch>
            <a:fillRect/>
          </a:stretch>
        </p:blipFill>
        <p:spPr>
          <a:xfrm>
            <a:off x="4191000" y="2525064"/>
            <a:ext cx="4635923" cy="2961336"/>
          </a:xfrm>
          <a:prstGeom prst="rect">
            <a:avLst/>
          </a:prstGeom>
        </p:spPr>
      </p:pic>
      <p:sp>
        <p:nvSpPr>
          <p:cNvPr id="8" name="Rectangle 7"/>
          <p:cNvSpPr/>
          <p:nvPr/>
        </p:nvSpPr>
        <p:spPr>
          <a:xfrm>
            <a:off x="953939" y="2438400"/>
            <a:ext cx="3160861" cy="3416320"/>
          </a:xfrm>
          <a:prstGeom prst="rect">
            <a:avLst/>
          </a:prstGeom>
        </p:spPr>
        <p:txBody>
          <a:bodyPr wrap="square">
            <a:spAutoFit/>
          </a:bodyPr>
          <a:lstStyle/>
          <a:p>
            <a:pPr algn="just"/>
            <a:r>
              <a:rPr lang="en-US" dirty="0"/>
              <a:t>The other side, say, the client, executes a CONNECT primitive, specifying the IP address and port to which it wants to connect, the maximum TCP segment size it is willing to accept, and optionally some user data (e.g., a password). The CONNECT primitive sends a TCP segment with the SYN bit on and ACK bit off and waits for a response.</a:t>
            </a:r>
          </a:p>
        </p:txBody>
      </p:sp>
      <p:sp>
        <p:nvSpPr>
          <p:cNvPr id="12"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3931432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32486"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3" name="Rectangle 2"/>
          <p:cNvSpPr/>
          <p:nvPr/>
        </p:nvSpPr>
        <p:spPr>
          <a:xfrm>
            <a:off x="878708" y="1981200"/>
            <a:ext cx="3078920" cy="369332"/>
          </a:xfrm>
          <a:prstGeom prst="rect">
            <a:avLst/>
          </a:prstGeom>
        </p:spPr>
        <p:txBody>
          <a:bodyPr wrap="none">
            <a:spAutoFit/>
          </a:bodyPr>
          <a:lstStyle/>
          <a:p>
            <a:r>
              <a:rPr lang="en-US" b="1" dirty="0"/>
              <a:t>TCP Connection Establishment</a:t>
            </a:r>
          </a:p>
        </p:txBody>
      </p:sp>
      <p:pic>
        <p:nvPicPr>
          <p:cNvPr id="11" name="Picture 10"/>
          <p:cNvPicPr/>
          <p:nvPr/>
        </p:nvPicPr>
        <p:blipFill>
          <a:blip r:embed="rId6" cstate="print"/>
          <a:stretch>
            <a:fillRect/>
          </a:stretch>
        </p:blipFill>
        <p:spPr>
          <a:xfrm>
            <a:off x="4191000" y="2525064"/>
            <a:ext cx="4635923" cy="2961336"/>
          </a:xfrm>
          <a:prstGeom prst="rect">
            <a:avLst/>
          </a:prstGeom>
        </p:spPr>
      </p:pic>
      <p:sp>
        <p:nvSpPr>
          <p:cNvPr id="8" name="Rectangle 7"/>
          <p:cNvSpPr/>
          <p:nvPr/>
        </p:nvSpPr>
        <p:spPr>
          <a:xfrm>
            <a:off x="953939" y="2438400"/>
            <a:ext cx="3160861" cy="2308324"/>
          </a:xfrm>
          <a:prstGeom prst="rect">
            <a:avLst/>
          </a:prstGeom>
        </p:spPr>
        <p:txBody>
          <a:bodyPr wrap="square">
            <a:spAutoFit/>
          </a:bodyPr>
          <a:lstStyle/>
          <a:p>
            <a:pPr algn="just"/>
            <a:r>
              <a:rPr lang="en-US" dirty="0"/>
              <a:t>When this segment arrives at the destination, the TCP entity their checks to see if there is a process that has done a LISTEN on the port given in the Destination port field. If not, it sends a reply with the RST bit on to reject the connection.</a:t>
            </a:r>
          </a:p>
        </p:txBody>
      </p:sp>
      <p:sp>
        <p:nvSpPr>
          <p:cNvPr id="12"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4056329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32486"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0" name="Rectangle 9"/>
          <p:cNvSpPr/>
          <p:nvPr/>
        </p:nvSpPr>
        <p:spPr>
          <a:xfrm>
            <a:off x="953938" y="1981200"/>
            <a:ext cx="6970861" cy="2585323"/>
          </a:xfrm>
          <a:prstGeom prst="rect">
            <a:avLst/>
          </a:prstGeom>
        </p:spPr>
        <p:txBody>
          <a:bodyPr wrap="square">
            <a:spAutoFit/>
          </a:bodyPr>
          <a:lstStyle/>
          <a:p>
            <a:pPr algn="just"/>
            <a:r>
              <a:rPr lang="en-US" b="1" dirty="0"/>
              <a:t>Features</a:t>
            </a:r>
            <a:endParaRPr lang="en-US" sz="1600" b="1" dirty="0"/>
          </a:p>
          <a:p>
            <a:pPr marL="742950" lvl="1" indent="-285750" algn="just">
              <a:buFont typeface="Arial" pitchFamily="34" charset="0"/>
              <a:buChar char="•"/>
            </a:pPr>
            <a:r>
              <a:rPr lang="en-US" dirty="0"/>
              <a:t>Connection-based, with error control and flow control</a:t>
            </a:r>
            <a:endParaRPr lang="en-US" sz="1600" dirty="0"/>
          </a:p>
          <a:p>
            <a:pPr marL="742950" lvl="1" indent="-285750" algn="just">
              <a:buFont typeface="Arial" pitchFamily="34" charset="0"/>
              <a:buChar char="•"/>
            </a:pPr>
            <a:r>
              <a:rPr lang="en-US" dirty="0"/>
              <a:t>TCP header carries information on Source Port, Destination Port, Sequence Number, Acknowledge Number, Control Flags, Window, and others.</a:t>
            </a:r>
            <a:endParaRPr lang="en-US" sz="1600" dirty="0"/>
          </a:p>
          <a:p>
            <a:pPr marL="742950" lvl="1" indent="-285750" algn="just">
              <a:buFont typeface="Arial" pitchFamily="34" charset="0"/>
              <a:buChar char="•"/>
            </a:pPr>
            <a:r>
              <a:rPr lang="en-US" dirty="0"/>
              <a:t>Sequence Number and Acknowledge Number are for error control and dealing with out-of-order packages, Window is for flow control, and Control Flags are for connection control;</a:t>
            </a:r>
            <a:endParaRPr lang="en-US" sz="1600" dirty="0"/>
          </a:p>
          <a:p>
            <a:pPr marL="742950" lvl="1" indent="-285750" algn="just">
              <a:buFont typeface="Arial" pitchFamily="34" charset="0"/>
              <a:buChar char="•"/>
            </a:pPr>
            <a:r>
              <a:rPr lang="en-US" dirty="0"/>
              <a:t>Establish connection before sending / receiving data</a:t>
            </a:r>
            <a:endParaRPr lang="en-US" sz="1600" dirty="0"/>
          </a:p>
        </p:txBody>
      </p:sp>
      <p:pic>
        <p:nvPicPr>
          <p:cNvPr id="1843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5622" y="4566523"/>
            <a:ext cx="2516987" cy="1901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446492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32486"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0" name="Rectangle 9"/>
          <p:cNvSpPr/>
          <p:nvPr/>
        </p:nvSpPr>
        <p:spPr>
          <a:xfrm>
            <a:off x="953938" y="1981200"/>
            <a:ext cx="6970861" cy="2277547"/>
          </a:xfrm>
          <a:prstGeom prst="rect">
            <a:avLst/>
          </a:prstGeom>
        </p:spPr>
        <p:txBody>
          <a:bodyPr wrap="square">
            <a:spAutoFit/>
          </a:bodyPr>
          <a:lstStyle/>
          <a:p>
            <a:pPr algn="just"/>
            <a:r>
              <a:rPr lang="en-US" b="1" dirty="0" smtClean="0"/>
              <a:t>TCP Congestion Control</a:t>
            </a:r>
            <a:endParaRPr lang="en-US" sz="1600" b="1" dirty="0"/>
          </a:p>
          <a:p>
            <a:pPr marL="742950" lvl="1" indent="-285750" algn="just">
              <a:buFont typeface="Arial" pitchFamily="34" charset="0"/>
              <a:buChar char="•"/>
            </a:pPr>
            <a:r>
              <a:rPr lang="en-US" dirty="0" smtClean="0"/>
              <a:t>TCP limits the amount of data it sends in order to avoid causing congestion on the network;</a:t>
            </a:r>
          </a:p>
          <a:p>
            <a:pPr marL="742950" lvl="1" indent="-285750" algn="just">
              <a:buFont typeface="Arial" pitchFamily="34" charset="0"/>
              <a:buChar char="•"/>
            </a:pPr>
            <a:r>
              <a:rPr lang="en-US" dirty="0" smtClean="0"/>
              <a:t>TCP’s “congestion window” specifies the amount of data in flight at any point in time;</a:t>
            </a:r>
          </a:p>
          <a:p>
            <a:pPr marL="742950" lvl="1" indent="-285750" algn="just">
              <a:buFont typeface="Arial" pitchFamily="34" charset="0"/>
              <a:buChar char="•"/>
            </a:pPr>
            <a:r>
              <a:rPr lang="en-US" dirty="0" smtClean="0"/>
              <a:t>For each segment acknowledged by the receiver, the sender can transmit one new segment.</a:t>
            </a:r>
          </a:p>
          <a:p>
            <a:pPr marL="742950" lvl="1" indent="-285750" algn="just">
              <a:buFont typeface="Arial" pitchFamily="34" charset="0"/>
              <a:buChar char="•"/>
            </a:pPr>
            <a:endParaRPr lang="en-US" sz="1600" dirty="0"/>
          </a:p>
        </p:txBody>
      </p:sp>
      <p:sp>
        <p:nvSpPr>
          <p:cNvPr id="11"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3280308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Summary</a:t>
            </a:r>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645818" y="2206239"/>
            <a:ext cx="7812382" cy="2031325"/>
          </a:xfrm>
          <a:prstGeom prst="rect">
            <a:avLst/>
          </a:prstGeom>
        </p:spPr>
        <p:txBody>
          <a:bodyPr wrap="square">
            <a:spAutoFit/>
          </a:bodyPr>
          <a:lstStyle/>
          <a:p>
            <a:pPr algn="just"/>
            <a:r>
              <a:rPr lang="en-US" dirty="0" smtClean="0"/>
              <a:t>TCP/IP is the most important suite for the Internet. On this class we were able to present the best features of IP, TCP and UDP. They are all important to transmit date over the network.</a:t>
            </a:r>
          </a:p>
          <a:p>
            <a:pPr algn="just"/>
            <a:r>
              <a:rPr lang="en-US" dirty="0" smtClean="0"/>
              <a:t>IP is responsible to address the packet and find a path to send it, but the transport will be made by the transmission protocols TCP and UDP.</a:t>
            </a:r>
          </a:p>
          <a:p>
            <a:pPr algn="just"/>
            <a:r>
              <a:rPr lang="en-US" dirty="0" smtClean="0"/>
              <a:t>Even with some limitation, UDP is used to care on date faster that does need connection or congestion control. </a:t>
            </a:r>
            <a:endParaRPr lang="en-US" dirty="0"/>
          </a:p>
        </p:txBody>
      </p:sp>
    </p:spTree>
    <p:extLst>
      <p:ext uri="{BB962C8B-B14F-4D97-AF65-F5344CB8AC3E}">
        <p14:creationId xmlns:p14="http://schemas.microsoft.com/office/powerpoint/2010/main" val="3422136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Questions</a:t>
            </a:r>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6" name="Picture 2" descr="http://www.groveyouth.com/srhigh/wp-content/uploads/2011/01/questi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1905000"/>
            <a:ext cx="2857500" cy="3571875"/>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653202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IP (Internet Protocol);</a:t>
            </a:r>
          </a:p>
          <a:p>
            <a:r>
              <a:rPr lang="en-US" dirty="0" smtClean="0"/>
              <a:t>TCP (Transmission Control Protocol);</a:t>
            </a:r>
          </a:p>
          <a:p>
            <a:r>
              <a:rPr lang="en-US" dirty="0" smtClean="0"/>
              <a:t>UDP (User Datagram Protocol);</a:t>
            </a:r>
          </a:p>
          <a:p>
            <a:r>
              <a:rPr lang="en-US" dirty="0" smtClean="0"/>
              <a:t>Summary</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0"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2036364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Objective</a:t>
            </a:r>
            <a:endParaRPr lang="en-US" dirty="0"/>
          </a:p>
        </p:txBody>
      </p:sp>
      <p:sp>
        <p:nvSpPr>
          <p:cNvPr id="3" name="Content Placeholder 2"/>
          <p:cNvSpPr>
            <a:spLocks noGrp="1"/>
          </p:cNvSpPr>
          <p:nvPr>
            <p:ph idx="1"/>
          </p:nvPr>
        </p:nvSpPr>
        <p:spPr>
          <a:xfrm>
            <a:off x="457200" y="1981200"/>
            <a:ext cx="8229600" cy="1249363"/>
          </a:xfrm>
        </p:spPr>
        <p:txBody>
          <a:bodyPr>
            <a:normAutofit/>
          </a:bodyPr>
          <a:lstStyle/>
          <a:p>
            <a:pPr marL="0" indent="0">
              <a:buNone/>
            </a:pPr>
            <a:r>
              <a:rPr lang="en-US" b="1" dirty="0" smtClean="0"/>
              <a:t>By the end of this lesson, the student will be able to understand how IP, TCP and UDP work. </a:t>
            </a:r>
            <a:endParaRPr lang="en-US" b="1" dirty="0"/>
          </a:p>
          <a:p>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0"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3161746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Pre-assessment</a:t>
            </a:r>
            <a:endParaRPr lang="en-US" dirty="0"/>
          </a:p>
        </p:txBody>
      </p:sp>
      <p:sp>
        <p:nvSpPr>
          <p:cNvPr id="3" name="Content Placeholder 2"/>
          <p:cNvSpPr>
            <a:spLocks noGrp="1"/>
          </p:cNvSpPr>
          <p:nvPr>
            <p:ph idx="1"/>
          </p:nvPr>
        </p:nvSpPr>
        <p:spPr>
          <a:xfrm>
            <a:off x="457200" y="1981200"/>
            <a:ext cx="8229600" cy="2514600"/>
          </a:xfrm>
        </p:spPr>
        <p:txBody>
          <a:bodyPr>
            <a:normAutofit fontScale="92500" lnSpcReduction="10000"/>
          </a:bodyPr>
          <a:lstStyle/>
          <a:p>
            <a:pPr marL="0" indent="0">
              <a:buNone/>
            </a:pPr>
            <a:r>
              <a:rPr lang="en-US" b="1" dirty="0" smtClean="0"/>
              <a:t>What do you know about?</a:t>
            </a:r>
          </a:p>
          <a:p>
            <a:pPr marL="0" indent="0">
              <a:buNone/>
            </a:pPr>
            <a:endParaRPr lang="en-US" b="1" dirty="0"/>
          </a:p>
          <a:p>
            <a:r>
              <a:rPr lang="en-US" b="1" dirty="0" smtClean="0"/>
              <a:t>IP;</a:t>
            </a:r>
          </a:p>
          <a:p>
            <a:r>
              <a:rPr lang="en-US" b="1" dirty="0" smtClean="0"/>
              <a:t>TCP;</a:t>
            </a:r>
          </a:p>
          <a:p>
            <a:r>
              <a:rPr lang="en-US" b="1" dirty="0" smtClean="0"/>
              <a:t>UDP.</a:t>
            </a:r>
            <a:endParaRPr lang="en-US" b="1" dirty="0"/>
          </a:p>
          <a:p>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0"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411826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IP (Internet Protocol)</a:t>
            </a:r>
            <a:endParaRPr lang="en-US" dirty="0"/>
          </a:p>
        </p:txBody>
      </p:sp>
      <p:sp>
        <p:nvSpPr>
          <p:cNvPr id="3" name="Content Placeholder 2"/>
          <p:cNvSpPr>
            <a:spLocks noGrp="1"/>
          </p:cNvSpPr>
          <p:nvPr>
            <p:ph idx="1"/>
          </p:nvPr>
        </p:nvSpPr>
        <p:spPr>
          <a:xfrm>
            <a:off x="457200" y="1981200"/>
            <a:ext cx="8229600" cy="1249363"/>
          </a:xfrm>
        </p:spPr>
        <p:txBody>
          <a:bodyPr>
            <a:normAutofit fontScale="85000" lnSpcReduction="10000"/>
          </a:bodyPr>
          <a:lstStyle/>
          <a:p>
            <a:pPr marL="0" indent="0">
              <a:buNone/>
            </a:pPr>
            <a:r>
              <a:rPr lang="en-US" dirty="0"/>
              <a:t>The IP (Internet Protocol), generically, is an address that indicates the location of a particular piece of equipment (usually computers) in a private or public network.</a:t>
            </a:r>
          </a:p>
          <a:p>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pic>
        <p:nvPicPr>
          <p:cNvPr id="10" name="Picture 9" descr="http://upload.wikimedia.org/wikipedia/commons/thumb/7/74/Ipv4_address.svg/300px-Ipv4_address.svg.png">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81600" y="3352800"/>
            <a:ext cx="3255963" cy="2230438"/>
          </a:xfrm>
          <a:prstGeom prst="rect">
            <a:avLst/>
          </a:prstGeom>
          <a:noFill/>
          <a:ln>
            <a:noFill/>
          </a:ln>
        </p:spPr>
      </p:pic>
      <p:sp>
        <p:nvSpPr>
          <p:cNvPr id="11" name="Rectangle 10"/>
          <p:cNvSpPr/>
          <p:nvPr/>
        </p:nvSpPr>
        <p:spPr>
          <a:xfrm>
            <a:off x="533400" y="3447189"/>
            <a:ext cx="4572000" cy="2031325"/>
          </a:xfrm>
          <a:prstGeom prst="rect">
            <a:avLst/>
          </a:prstGeom>
        </p:spPr>
        <p:txBody>
          <a:bodyPr>
            <a:spAutoFit/>
          </a:bodyPr>
          <a:lstStyle/>
          <a:p>
            <a:pPr algn="just"/>
            <a:r>
              <a:rPr lang="en-US" dirty="0"/>
              <a:t>The IP address, version 4 (IPv4), is a 32-bit number written as four octets represented in decimal </a:t>
            </a:r>
            <a:r>
              <a:rPr lang="en-US" dirty="0" smtClean="0"/>
              <a:t>format:</a:t>
            </a:r>
          </a:p>
          <a:p>
            <a:pPr marL="285750" indent="-285750" algn="just">
              <a:buFont typeface="Arial" pitchFamily="34" charset="0"/>
              <a:buChar char="•"/>
            </a:pPr>
            <a:r>
              <a:rPr lang="en-US" dirty="0"/>
              <a:t>The first part of the address identifies a specific network in the </a:t>
            </a:r>
            <a:r>
              <a:rPr lang="en-US" dirty="0" smtClean="0"/>
              <a:t>inter-network;</a:t>
            </a:r>
          </a:p>
          <a:p>
            <a:pPr marL="285750" indent="-285750" algn="just">
              <a:buFont typeface="Arial" pitchFamily="34" charset="0"/>
              <a:buChar char="•"/>
            </a:pPr>
            <a:r>
              <a:rPr lang="en-US" dirty="0" smtClean="0"/>
              <a:t>The </a:t>
            </a:r>
            <a:r>
              <a:rPr lang="en-US" dirty="0"/>
              <a:t>second part identifies a host within that network.</a:t>
            </a:r>
          </a:p>
        </p:txBody>
      </p:sp>
      <p:sp>
        <p:nvSpPr>
          <p:cNvPr id="12"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3267637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IP (Internet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2" name="Rectangle 11"/>
          <p:cNvSpPr/>
          <p:nvPr/>
        </p:nvSpPr>
        <p:spPr>
          <a:xfrm>
            <a:off x="457200" y="2057400"/>
            <a:ext cx="2681953" cy="369332"/>
          </a:xfrm>
          <a:prstGeom prst="rect">
            <a:avLst/>
          </a:prstGeom>
        </p:spPr>
        <p:txBody>
          <a:bodyPr wrap="none">
            <a:spAutoFit/>
          </a:bodyPr>
          <a:lstStyle/>
          <a:p>
            <a:r>
              <a:rPr lang="en-US" b="1" dirty="0"/>
              <a:t>IP Addressing and Routing</a:t>
            </a:r>
          </a:p>
        </p:txBody>
      </p:sp>
      <p:sp>
        <p:nvSpPr>
          <p:cNvPr id="13" name="Rectangle 12"/>
          <p:cNvSpPr/>
          <p:nvPr/>
        </p:nvSpPr>
        <p:spPr>
          <a:xfrm>
            <a:off x="533400" y="2438400"/>
            <a:ext cx="8001000" cy="923330"/>
          </a:xfrm>
          <a:prstGeom prst="rect">
            <a:avLst/>
          </a:prstGeom>
        </p:spPr>
        <p:txBody>
          <a:bodyPr wrap="square">
            <a:spAutoFit/>
          </a:bodyPr>
          <a:lstStyle/>
          <a:p>
            <a:pPr algn="just"/>
            <a:r>
              <a:rPr lang="en-US" dirty="0" smtClean="0"/>
              <a:t>Most </a:t>
            </a:r>
            <a:r>
              <a:rPr lang="en-US" dirty="0"/>
              <a:t>complex aspects of IP are IP addressing and routing. Addressing refers to how end hosts become assigned IP addresses and how </a:t>
            </a:r>
            <a:r>
              <a:rPr lang="en-US" dirty="0" err="1"/>
              <a:t>subnetworks</a:t>
            </a:r>
            <a:r>
              <a:rPr lang="en-US" dirty="0"/>
              <a:t> of IP host addresses are divided and grouped together.</a:t>
            </a:r>
          </a:p>
        </p:txBody>
      </p:sp>
      <p:graphicFrame>
        <p:nvGraphicFramePr>
          <p:cNvPr id="14" name="Table 13"/>
          <p:cNvGraphicFramePr>
            <a:graphicFrameLocks noGrp="1"/>
          </p:cNvGraphicFramePr>
          <p:nvPr>
            <p:extLst>
              <p:ext uri="{D42A27DB-BD31-4B8C-83A1-F6EECF244321}">
                <p14:modId xmlns:p14="http://schemas.microsoft.com/office/powerpoint/2010/main" val="3093200388"/>
              </p:ext>
            </p:extLst>
          </p:nvPr>
        </p:nvGraphicFramePr>
        <p:xfrm>
          <a:off x="3124200" y="3352800"/>
          <a:ext cx="4648200" cy="2667000"/>
        </p:xfrm>
        <a:graphic>
          <a:graphicData uri="http://schemas.openxmlformats.org/drawingml/2006/table">
            <a:tbl>
              <a:tblPr firstRow="1" firstCol="1" bandRow="1">
                <a:tableStyleId>{5C22544A-7EE6-4342-B048-85BDC9FD1C3A}</a:tableStyleId>
              </a:tblPr>
              <a:tblGrid>
                <a:gridCol w="512513"/>
                <a:gridCol w="2026352"/>
                <a:gridCol w="2109335"/>
              </a:tblGrid>
              <a:tr h="481352">
                <a:tc>
                  <a:txBody>
                    <a:bodyPr/>
                    <a:lstStyle/>
                    <a:p>
                      <a:pPr marL="0" marR="0" algn="ctr">
                        <a:lnSpc>
                          <a:spcPct val="115000"/>
                        </a:lnSpc>
                        <a:spcBef>
                          <a:spcPts val="0"/>
                        </a:spcBef>
                        <a:spcAft>
                          <a:spcPts val="0"/>
                        </a:spcAft>
                      </a:pPr>
                      <a:r>
                        <a:rPr lang="en-US" sz="1400" dirty="0">
                          <a:effectLst/>
                        </a:rPr>
                        <a:t>Class</a:t>
                      </a:r>
                      <a:endParaRPr lang="en-US" sz="14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400">
                          <a:effectLst/>
                        </a:rPr>
                        <a:t>IP Address Range</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Number of Network Address</a:t>
                      </a:r>
                      <a:endParaRPr lang="en-US" sz="1400">
                        <a:effectLst/>
                        <a:latin typeface="Calibri"/>
                        <a:ea typeface="Calibri"/>
                        <a:cs typeface="Arial"/>
                      </a:endParaRPr>
                    </a:p>
                  </a:txBody>
                  <a:tcPr marL="68580" marR="68580" marT="0" marB="0" anchor="ctr"/>
                </a:tc>
              </a:tr>
              <a:tr h="260240">
                <a:tc>
                  <a:txBody>
                    <a:bodyPr/>
                    <a:lstStyle/>
                    <a:p>
                      <a:pPr marL="0" marR="0" algn="ctr">
                        <a:lnSpc>
                          <a:spcPct val="115000"/>
                        </a:lnSpc>
                        <a:spcBef>
                          <a:spcPts val="0"/>
                        </a:spcBef>
                        <a:spcAft>
                          <a:spcPts val="0"/>
                        </a:spcAft>
                      </a:pPr>
                      <a:r>
                        <a:rPr lang="en-US" sz="1400">
                          <a:effectLst/>
                        </a:rPr>
                        <a:t>A</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1.0.0.0 to 127.0.0.0</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16 777 216</a:t>
                      </a:r>
                      <a:endParaRPr lang="en-US" sz="1400">
                        <a:effectLst/>
                        <a:latin typeface="Calibri"/>
                        <a:ea typeface="Calibri"/>
                        <a:cs typeface="Arial"/>
                      </a:endParaRPr>
                    </a:p>
                  </a:txBody>
                  <a:tcPr marL="68580" marR="68580" marT="0" marB="0" anchor="ctr"/>
                </a:tc>
              </a:tr>
              <a:tr h="481352">
                <a:tc>
                  <a:txBody>
                    <a:bodyPr/>
                    <a:lstStyle/>
                    <a:p>
                      <a:pPr marL="0" marR="0" algn="ctr">
                        <a:lnSpc>
                          <a:spcPct val="115000"/>
                        </a:lnSpc>
                        <a:spcBef>
                          <a:spcPts val="0"/>
                        </a:spcBef>
                        <a:spcAft>
                          <a:spcPts val="0"/>
                        </a:spcAft>
                      </a:pPr>
                      <a:r>
                        <a:rPr lang="en-US" sz="1400">
                          <a:effectLst/>
                        </a:rPr>
                        <a:t>B</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128.0.0.0 to 191.255.255.255</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dirty="0">
                          <a:effectLst/>
                        </a:rPr>
                        <a:t>65 536</a:t>
                      </a:r>
                      <a:endParaRPr lang="en-US" sz="1400" dirty="0">
                        <a:effectLst/>
                        <a:latin typeface="Calibri"/>
                        <a:ea typeface="Calibri"/>
                        <a:cs typeface="Arial"/>
                      </a:endParaRPr>
                    </a:p>
                  </a:txBody>
                  <a:tcPr marL="68580" marR="68580" marT="0" marB="0" anchor="ctr"/>
                </a:tc>
              </a:tr>
              <a:tr h="481352">
                <a:tc>
                  <a:txBody>
                    <a:bodyPr/>
                    <a:lstStyle/>
                    <a:p>
                      <a:pPr marL="0" marR="0" algn="ctr">
                        <a:lnSpc>
                          <a:spcPct val="115000"/>
                        </a:lnSpc>
                        <a:spcBef>
                          <a:spcPts val="0"/>
                        </a:spcBef>
                        <a:spcAft>
                          <a:spcPts val="0"/>
                        </a:spcAft>
                      </a:pPr>
                      <a:r>
                        <a:rPr lang="en-US" sz="1400">
                          <a:effectLst/>
                        </a:rPr>
                        <a:t>C</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192.0.0.0 to 223.255.255.255</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256</a:t>
                      </a:r>
                      <a:endParaRPr lang="en-US" sz="1400">
                        <a:effectLst/>
                        <a:latin typeface="Calibri"/>
                        <a:ea typeface="Calibri"/>
                        <a:cs typeface="Arial"/>
                      </a:endParaRPr>
                    </a:p>
                  </a:txBody>
                  <a:tcPr marL="68580" marR="68580" marT="0" marB="0" anchor="ctr"/>
                </a:tc>
              </a:tr>
              <a:tr h="481352">
                <a:tc>
                  <a:txBody>
                    <a:bodyPr/>
                    <a:lstStyle/>
                    <a:p>
                      <a:pPr marL="0" marR="0" algn="ctr">
                        <a:lnSpc>
                          <a:spcPct val="115000"/>
                        </a:lnSpc>
                        <a:spcBef>
                          <a:spcPts val="0"/>
                        </a:spcBef>
                        <a:spcAft>
                          <a:spcPts val="0"/>
                        </a:spcAft>
                      </a:pPr>
                      <a:r>
                        <a:rPr lang="en-US" sz="1400">
                          <a:effectLst/>
                        </a:rPr>
                        <a:t>D</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dirty="0">
                          <a:effectLst/>
                        </a:rPr>
                        <a:t>224.0.0.0 to 239.255.255.255</a:t>
                      </a:r>
                      <a:endParaRPr lang="en-US" sz="1400" dirty="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Multicast</a:t>
                      </a:r>
                      <a:endParaRPr lang="en-US" sz="1400">
                        <a:effectLst/>
                        <a:latin typeface="Calibri"/>
                        <a:ea typeface="Calibri"/>
                        <a:cs typeface="Arial"/>
                      </a:endParaRPr>
                    </a:p>
                  </a:txBody>
                  <a:tcPr marL="68580" marR="68580" marT="0" marB="0" anchor="b"/>
                </a:tc>
              </a:tr>
              <a:tr h="481352">
                <a:tc>
                  <a:txBody>
                    <a:bodyPr/>
                    <a:lstStyle/>
                    <a:p>
                      <a:pPr marL="0" marR="0" algn="ctr">
                        <a:lnSpc>
                          <a:spcPct val="115000"/>
                        </a:lnSpc>
                        <a:spcBef>
                          <a:spcPts val="0"/>
                        </a:spcBef>
                        <a:spcAft>
                          <a:spcPts val="0"/>
                        </a:spcAft>
                      </a:pPr>
                      <a:r>
                        <a:rPr lang="en-US" sz="1400">
                          <a:effectLst/>
                        </a:rPr>
                        <a:t>E</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a:effectLst/>
                        </a:rPr>
                        <a:t>240.0.0.0 to 247.255.255.254</a:t>
                      </a:r>
                      <a:endParaRPr lang="en-US" sz="1400">
                        <a:effectLst/>
                        <a:latin typeface="Calibri"/>
                        <a:ea typeface="Calibri"/>
                        <a:cs typeface="Arial"/>
                      </a:endParaRPr>
                    </a:p>
                  </a:txBody>
                  <a:tcPr marL="68580" marR="68580" marT="0" marB="0" anchor="ctr"/>
                </a:tc>
                <a:tc>
                  <a:txBody>
                    <a:bodyPr/>
                    <a:lstStyle/>
                    <a:p>
                      <a:pPr marL="0" marR="0">
                        <a:lnSpc>
                          <a:spcPct val="115000"/>
                        </a:lnSpc>
                        <a:spcBef>
                          <a:spcPts val="0"/>
                        </a:spcBef>
                        <a:spcAft>
                          <a:spcPts val="0"/>
                        </a:spcAft>
                      </a:pPr>
                      <a:r>
                        <a:rPr lang="en-US" sz="1400" dirty="0">
                          <a:effectLst/>
                        </a:rPr>
                        <a:t>Future Use</a:t>
                      </a:r>
                      <a:endParaRPr lang="en-US" sz="1400" dirty="0">
                        <a:effectLst/>
                        <a:latin typeface="Calibri"/>
                        <a:ea typeface="Calibri"/>
                        <a:cs typeface="Arial"/>
                      </a:endParaRPr>
                    </a:p>
                  </a:txBody>
                  <a:tcPr marL="68580" marR="68580" marT="0" marB="0" anchor="b"/>
                </a:tc>
              </a:tr>
            </a:tbl>
          </a:graphicData>
        </a:graphic>
      </p:graphicFrame>
      <p:sp>
        <p:nvSpPr>
          <p:cNvPr id="15" name="Rectangle 14"/>
          <p:cNvSpPr/>
          <p:nvPr/>
        </p:nvSpPr>
        <p:spPr>
          <a:xfrm>
            <a:off x="669223" y="4724400"/>
            <a:ext cx="1845377" cy="369332"/>
          </a:xfrm>
          <a:prstGeom prst="rect">
            <a:avLst/>
          </a:prstGeom>
        </p:spPr>
        <p:txBody>
          <a:bodyPr wrap="none">
            <a:spAutoFit/>
          </a:bodyPr>
          <a:lstStyle/>
          <a:p>
            <a:r>
              <a:rPr lang="en-US" b="1" i="1" dirty="0"/>
              <a:t>IP Address Range</a:t>
            </a:r>
            <a:endParaRPr lang="en-US" dirty="0"/>
          </a:p>
        </p:txBody>
      </p:sp>
      <p:sp>
        <p:nvSpPr>
          <p:cNvPr id="16"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2057361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IP (Internet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12" name="Rectangle 11"/>
          <p:cNvSpPr/>
          <p:nvPr/>
        </p:nvSpPr>
        <p:spPr>
          <a:xfrm>
            <a:off x="457200" y="2057400"/>
            <a:ext cx="1133452" cy="369332"/>
          </a:xfrm>
          <a:prstGeom prst="rect">
            <a:avLst/>
          </a:prstGeom>
        </p:spPr>
        <p:txBody>
          <a:bodyPr wrap="none">
            <a:spAutoFit/>
          </a:bodyPr>
          <a:lstStyle/>
          <a:p>
            <a:r>
              <a:rPr lang="en-US" b="1" dirty="0"/>
              <a:t>Reliability</a:t>
            </a:r>
          </a:p>
        </p:txBody>
      </p:sp>
      <p:sp>
        <p:nvSpPr>
          <p:cNvPr id="3" name="Rectangle 2"/>
          <p:cNvSpPr/>
          <p:nvPr/>
        </p:nvSpPr>
        <p:spPr>
          <a:xfrm>
            <a:off x="533400" y="2429470"/>
            <a:ext cx="8001000" cy="3970318"/>
          </a:xfrm>
          <a:prstGeom prst="rect">
            <a:avLst/>
          </a:prstGeom>
        </p:spPr>
        <p:txBody>
          <a:bodyPr wrap="square">
            <a:spAutoFit/>
          </a:bodyPr>
          <a:lstStyle/>
          <a:p>
            <a:pPr marL="285750" indent="-285750" algn="just">
              <a:buFont typeface="Arial" pitchFamily="34" charset="0"/>
              <a:buChar char="•"/>
            </a:pPr>
            <a:r>
              <a:rPr lang="en-US" dirty="0"/>
              <a:t>The design principles of the Internet protocol assume that the network infrastructure is inherently </a:t>
            </a:r>
            <a:r>
              <a:rPr lang="en-US" dirty="0" smtClean="0"/>
              <a:t>unreliable;</a:t>
            </a:r>
          </a:p>
          <a:p>
            <a:pPr marL="285750" indent="-285750" algn="just">
              <a:buFont typeface="Arial" pitchFamily="34" charset="0"/>
              <a:buChar char="•"/>
            </a:pPr>
            <a:r>
              <a:rPr lang="en-US" dirty="0"/>
              <a:t>For the benefit of reducing network complexity, the intelligence in the network is purposely mostly located in the end nodes of each data </a:t>
            </a:r>
            <a:r>
              <a:rPr lang="en-US" dirty="0" smtClean="0"/>
              <a:t>transmission;</a:t>
            </a:r>
          </a:p>
          <a:p>
            <a:pPr marL="285750" indent="-285750" algn="just">
              <a:buFont typeface="Arial" pitchFamily="34" charset="0"/>
              <a:buChar char="•"/>
            </a:pPr>
            <a:r>
              <a:rPr lang="en-US" dirty="0" smtClean="0"/>
              <a:t>Routers </a:t>
            </a:r>
            <a:r>
              <a:rPr lang="en-US" dirty="0"/>
              <a:t>in the transmission path simply forward packets to the next known local gateway matching the routing prefix for the destination </a:t>
            </a:r>
            <a:r>
              <a:rPr lang="en-US" dirty="0" smtClean="0"/>
              <a:t>address;</a:t>
            </a:r>
          </a:p>
          <a:p>
            <a:pPr marL="285750" indent="-285750" algn="just">
              <a:buFont typeface="Arial" pitchFamily="34" charset="0"/>
              <a:buChar char="•"/>
            </a:pPr>
            <a:r>
              <a:rPr lang="en-US" dirty="0" smtClean="0"/>
              <a:t>The </a:t>
            </a:r>
            <a:r>
              <a:rPr lang="en-US" dirty="0"/>
              <a:t>Internet Protocol only provides best effort delivery and its service can also be characterized as </a:t>
            </a:r>
            <a:r>
              <a:rPr lang="en-US" dirty="0" smtClean="0"/>
              <a:t>unreliable;</a:t>
            </a:r>
          </a:p>
          <a:p>
            <a:pPr marL="285750" indent="-285750" algn="just">
              <a:buFont typeface="Arial" pitchFamily="34" charset="0"/>
              <a:buChar char="•"/>
            </a:pPr>
            <a:r>
              <a:rPr lang="en-US" dirty="0" smtClean="0"/>
              <a:t>In </a:t>
            </a:r>
            <a:r>
              <a:rPr lang="en-US" dirty="0"/>
              <a:t>network architectural language it is a connection-less </a:t>
            </a:r>
            <a:r>
              <a:rPr lang="en-US" dirty="0" smtClean="0"/>
              <a:t>protocol;</a:t>
            </a:r>
          </a:p>
          <a:p>
            <a:pPr marL="285750" indent="-285750" algn="just">
              <a:buFont typeface="Arial" pitchFamily="34" charset="0"/>
              <a:buChar char="•"/>
            </a:pPr>
            <a:r>
              <a:rPr lang="en-US" dirty="0" smtClean="0"/>
              <a:t>The </a:t>
            </a:r>
            <a:r>
              <a:rPr lang="en-US" dirty="0"/>
              <a:t>lack of reliability allows any of the following fault events to occur:</a:t>
            </a:r>
          </a:p>
          <a:p>
            <a:pPr marL="1200150" lvl="2" indent="-285750">
              <a:buFont typeface="Arial" pitchFamily="34" charset="0"/>
              <a:buChar char="•"/>
            </a:pPr>
            <a:r>
              <a:rPr lang="en-US" dirty="0"/>
              <a:t>data corruption</a:t>
            </a:r>
          </a:p>
          <a:p>
            <a:pPr marL="1200150" lvl="2" indent="-285750">
              <a:buFont typeface="Arial" pitchFamily="34" charset="0"/>
              <a:buChar char="•"/>
            </a:pPr>
            <a:r>
              <a:rPr lang="en-US" dirty="0"/>
              <a:t>lost data packets</a:t>
            </a:r>
          </a:p>
          <a:p>
            <a:pPr marL="1200150" lvl="2" indent="-285750">
              <a:buFont typeface="Arial" pitchFamily="34" charset="0"/>
              <a:buChar char="•"/>
            </a:pPr>
            <a:r>
              <a:rPr lang="en-US" dirty="0"/>
              <a:t>duplicate arrival</a:t>
            </a:r>
          </a:p>
          <a:p>
            <a:pPr marL="285750" indent="-285750" algn="just">
              <a:buFont typeface="Arial" pitchFamily="34" charset="0"/>
              <a:buChar char="•"/>
            </a:pPr>
            <a:endParaRPr lang="en-US" dirty="0"/>
          </a:p>
        </p:txBody>
      </p:sp>
      <p:sp>
        <p:nvSpPr>
          <p:cNvPr id="10"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1862639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normAutofit/>
          </a:bodyPr>
          <a:lstStyle/>
          <a:p>
            <a:r>
              <a:rPr lang="en-US" dirty="0" smtClean="0"/>
              <a:t>UDP (User Datagram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8" name="Rectangle 7"/>
          <p:cNvSpPr/>
          <p:nvPr/>
        </p:nvSpPr>
        <p:spPr>
          <a:xfrm>
            <a:off x="660102" y="2057400"/>
            <a:ext cx="7569497" cy="1477328"/>
          </a:xfrm>
          <a:prstGeom prst="rect">
            <a:avLst/>
          </a:prstGeom>
        </p:spPr>
        <p:txBody>
          <a:bodyPr wrap="square">
            <a:spAutoFit/>
          </a:bodyPr>
          <a:lstStyle/>
          <a:p>
            <a:pPr marL="285750" indent="-285750">
              <a:buFont typeface="Arial" pitchFamily="34" charset="0"/>
              <a:buChar char="•"/>
            </a:pPr>
            <a:r>
              <a:rPr lang="en-US" dirty="0"/>
              <a:t>The Internet protocol suite supports a connectionless transport </a:t>
            </a:r>
            <a:r>
              <a:rPr lang="en-US" dirty="0" smtClean="0"/>
              <a:t>protocol;</a:t>
            </a:r>
          </a:p>
          <a:p>
            <a:pPr marL="285750" indent="-285750">
              <a:buFont typeface="Arial" pitchFamily="34" charset="0"/>
              <a:buChar char="•"/>
            </a:pPr>
            <a:r>
              <a:rPr lang="en-US" dirty="0" smtClean="0"/>
              <a:t>UDP </a:t>
            </a:r>
            <a:r>
              <a:rPr lang="en-US" dirty="0"/>
              <a:t>provides a way for applications to send encapsulated IP </a:t>
            </a:r>
            <a:r>
              <a:rPr lang="en-US" dirty="0" smtClean="0"/>
              <a:t>datagrams;</a:t>
            </a:r>
          </a:p>
          <a:p>
            <a:pPr marL="285750" indent="-285750">
              <a:buFont typeface="Arial" pitchFamily="34" charset="0"/>
              <a:buChar char="•"/>
            </a:pPr>
            <a:r>
              <a:rPr lang="en-US" dirty="0" smtClean="0"/>
              <a:t>Send </a:t>
            </a:r>
            <a:r>
              <a:rPr lang="en-US" dirty="0"/>
              <a:t>them without having to establish a </a:t>
            </a:r>
            <a:r>
              <a:rPr lang="en-US" dirty="0" smtClean="0"/>
              <a:t>connection;</a:t>
            </a:r>
          </a:p>
          <a:p>
            <a:pPr marL="285750" indent="-285750">
              <a:buFont typeface="Arial" pitchFamily="34" charset="0"/>
              <a:buChar char="•"/>
            </a:pPr>
            <a:r>
              <a:rPr lang="en-US" dirty="0"/>
              <a:t>UDP transmits segments consisting of an 8-byte header followed by the payload</a:t>
            </a:r>
          </a:p>
        </p:txBody>
      </p:sp>
      <p:pic>
        <p:nvPicPr>
          <p:cNvPr id="11" name="Picture 10"/>
          <p:cNvPicPr/>
          <p:nvPr/>
        </p:nvPicPr>
        <p:blipFill>
          <a:blip r:embed="rId6" cstate="print"/>
          <a:stretch>
            <a:fillRect/>
          </a:stretch>
        </p:blipFill>
        <p:spPr>
          <a:xfrm>
            <a:off x="1905000" y="3429000"/>
            <a:ext cx="5419725" cy="1490791"/>
          </a:xfrm>
          <a:prstGeom prst="rect">
            <a:avLst/>
          </a:prstGeom>
        </p:spPr>
      </p:pic>
      <p:sp>
        <p:nvSpPr>
          <p:cNvPr id="10" name="Rectangle 9"/>
          <p:cNvSpPr/>
          <p:nvPr/>
        </p:nvSpPr>
        <p:spPr>
          <a:xfrm>
            <a:off x="838200" y="4971871"/>
            <a:ext cx="7848600" cy="1200329"/>
          </a:xfrm>
          <a:prstGeom prst="rect">
            <a:avLst/>
          </a:prstGeom>
        </p:spPr>
        <p:txBody>
          <a:bodyPr wrap="square">
            <a:spAutoFit/>
          </a:bodyPr>
          <a:lstStyle/>
          <a:p>
            <a:r>
              <a:rPr lang="en-US" b="1" dirty="0"/>
              <a:t>Features</a:t>
            </a:r>
          </a:p>
          <a:p>
            <a:pPr marL="285750" lvl="0" indent="-285750">
              <a:buFont typeface="Arial" pitchFamily="34" charset="0"/>
              <a:buChar char="•"/>
            </a:pPr>
            <a:r>
              <a:rPr lang="en-US" dirty="0"/>
              <a:t>Connection-less, no error control, no flow control.</a:t>
            </a:r>
          </a:p>
          <a:p>
            <a:pPr marL="285750" lvl="0" indent="-285750">
              <a:buFont typeface="Arial" pitchFamily="34" charset="0"/>
              <a:buChar char="•"/>
            </a:pPr>
            <a:r>
              <a:rPr lang="en-US" dirty="0"/>
              <a:t>UDP header carries information on Source Port, Destination Port, and others.</a:t>
            </a:r>
          </a:p>
          <a:p>
            <a:pPr marL="285750" lvl="0" indent="-285750">
              <a:buFont typeface="Arial" pitchFamily="34" charset="0"/>
              <a:buChar char="•"/>
            </a:pPr>
            <a:r>
              <a:rPr lang="en-US" dirty="0"/>
              <a:t>Sends data directly without establishing connection.</a:t>
            </a:r>
          </a:p>
        </p:txBody>
      </p:sp>
      <p:sp>
        <p:nvSpPr>
          <p:cNvPr id="12"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2619834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normAutofit fontScale="90000"/>
          </a:bodyPr>
          <a:lstStyle/>
          <a:p>
            <a:r>
              <a:rPr lang="en-US" dirty="0" smtClean="0"/>
              <a:t>TCP (Transmission Control Protocol)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8" name="Rectangle 7"/>
          <p:cNvSpPr/>
          <p:nvPr/>
        </p:nvSpPr>
        <p:spPr>
          <a:xfrm>
            <a:off x="953939" y="1905000"/>
            <a:ext cx="7504261" cy="923330"/>
          </a:xfrm>
          <a:prstGeom prst="rect">
            <a:avLst/>
          </a:prstGeom>
        </p:spPr>
        <p:txBody>
          <a:bodyPr wrap="square">
            <a:spAutoFit/>
          </a:bodyPr>
          <a:lstStyle/>
          <a:p>
            <a:pPr algn="just"/>
            <a:r>
              <a:rPr lang="en-US" dirty="0"/>
              <a:t>UDP is a simple protocol and it has some niche uses, such as client-server interactions and multimedia, but for most Internet applications, reliable, sequenced delivery is needed.</a:t>
            </a:r>
          </a:p>
        </p:txBody>
      </p:sp>
      <p:sp>
        <p:nvSpPr>
          <p:cNvPr id="10" name="Rectangle 9"/>
          <p:cNvSpPr/>
          <p:nvPr/>
        </p:nvSpPr>
        <p:spPr>
          <a:xfrm>
            <a:off x="953937" y="2971800"/>
            <a:ext cx="7504261" cy="1754326"/>
          </a:xfrm>
          <a:prstGeom prst="rect">
            <a:avLst/>
          </a:prstGeom>
        </p:spPr>
        <p:txBody>
          <a:bodyPr wrap="square">
            <a:spAutoFit/>
          </a:bodyPr>
          <a:lstStyle/>
          <a:p>
            <a:pPr algn="just"/>
            <a:r>
              <a:rPr lang="en-US" dirty="0"/>
              <a:t>TCP (Transmission Control Protocol) was specifically designed to provide a reliable end-to-end byte stream over an unreliable </a:t>
            </a:r>
            <a:r>
              <a:rPr lang="en-US" dirty="0" smtClean="0"/>
              <a:t>internetwork:</a:t>
            </a:r>
          </a:p>
          <a:p>
            <a:pPr marL="285750" indent="-285750" algn="just">
              <a:buFont typeface="Arial" pitchFamily="34" charset="0"/>
              <a:buChar char="•"/>
            </a:pPr>
            <a:r>
              <a:rPr lang="en-US" dirty="0"/>
              <a:t>TCP service is obtained by both the sender and receiver creating end points, called </a:t>
            </a:r>
            <a:r>
              <a:rPr lang="en-US" dirty="0" smtClean="0"/>
              <a:t>sockets;</a:t>
            </a:r>
          </a:p>
          <a:p>
            <a:pPr marL="285750" indent="-285750" algn="just">
              <a:buFont typeface="Arial" pitchFamily="34" charset="0"/>
              <a:buChar char="•"/>
            </a:pPr>
            <a:r>
              <a:rPr lang="en-US" dirty="0" smtClean="0"/>
              <a:t>Each </a:t>
            </a:r>
            <a:r>
              <a:rPr lang="en-US" dirty="0"/>
              <a:t>socket has a socket number (address) consisting of the IP address of the host and a 16-bit number local to that host, called a port. </a:t>
            </a:r>
          </a:p>
        </p:txBody>
      </p:sp>
      <p:pic>
        <p:nvPicPr>
          <p:cNvPr id="13" name="Picture 12"/>
          <p:cNvPicPr/>
          <p:nvPr/>
        </p:nvPicPr>
        <p:blipFill>
          <a:blip r:embed="rId6" cstate="print"/>
          <a:stretch>
            <a:fillRect/>
          </a:stretch>
        </p:blipFill>
        <p:spPr>
          <a:xfrm>
            <a:off x="4724400" y="4876800"/>
            <a:ext cx="3752133" cy="1447800"/>
          </a:xfrm>
          <a:prstGeom prst="rect">
            <a:avLst/>
          </a:prstGeom>
        </p:spPr>
      </p:pic>
      <p:sp>
        <p:nvSpPr>
          <p:cNvPr id="11" name="Rectangle 10"/>
          <p:cNvSpPr/>
          <p:nvPr/>
        </p:nvSpPr>
        <p:spPr>
          <a:xfrm>
            <a:off x="1129660" y="4953000"/>
            <a:ext cx="3442340" cy="923330"/>
          </a:xfrm>
          <a:prstGeom prst="rect">
            <a:avLst/>
          </a:prstGeom>
        </p:spPr>
        <p:txBody>
          <a:bodyPr wrap="square">
            <a:spAutoFit/>
          </a:bodyPr>
          <a:lstStyle/>
          <a:p>
            <a:pPr algn="just"/>
            <a:r>
              <a:rPr lang="en-US" b="1" dirty="0"/>
              <a:t>Port numbers below 1024 are called well-known ports and are reserved for standard services.</a:t>
            </a:r>
          </a:p>
        </p:txBody>
      </p:sp>
      <p:sp>
        <p:nvSpPr>
          <p:cNvPr id="12" name="Footer Placeholder 3"/>
          <p:cNvSpPr>
            <a:spLocks noGrp="1"/>
          </p:cNvSpPr>
          <p:nvPr/>
        </p:nvSpPr>
        <p:spPr>
          <a:xfrm>
            <a:off x="228600" y="6400800"/>
            <a:ext cx="8686800" cy="365125"/>
          </a:xfrm>
          <a:prstGeom prst="rect">
            <a:avLst/>
          </a:prstGeom>
        </p:spPr>
        <p:txBody>
          <a:bodyPr vert="horz" lIns="91440" tIns="45720" rIns="91440" bIns="45720" rtlCol="0" anchor="ctr"/>
          <a:lstStyle/>
          <a:p>
            <a:pPr algn="ctr"/>
            <a:r>
              <a:rPr lang="en-US" sz="1200" dirty="0">
                <a:solidFill>
                  <a:schemeClr val="tx1">
                    <a:tint val="75000"/>
                  </a:schemeClr>
                </a:solidFill>
              </a:rPr>
              <a:t>ICT-BVF8.1- Data Communications and Network                                                                                                               Trainer: Dr. Abbes  </a:t>
            </a:r>
            <a:r>
              <a:rPr lang="en-US" sz="1200" dirty="0" err="1">
                <a:solidFill>
                  <a:schemeClr val="tx1">
                    <a:tint val="75000"/>
                  </a:schemeClr>
                </a:solidFill>
              </a:rPr>
              <a:t>Sebihi</a:t>
            </a:r>
            <a:endParaRPr lang="en-US" sz="1200" dirty="0">
              <a:solidFill>
                <a:schemeClr val="tx1">
                  <a:tint val="75000"/>
                </a:schemeClr>
              </a:solidFill>
            </a:endParaRPr>
          </a:p>
        </p:txBody>
      </p:sp>
    </p:spTree>
    <p:extLst>
      <p:ext uri="{BB962C8B-B14F-4D97-AF65-F5344CB8AC3E}">
        <p14:creationId xmlns:p14="http://schemas.microsoft.com/office/powerpoint/2010/main" val="22370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1246</Words>
  <Application>Microsoft Office PowerPoint</Application>
  <PresentationFormat>On-screen Show (4:3)</PresentationFormat>
  <Paragraphs>129</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Data Communications and Networks</vt:lpstr>
      <vt:lpstr>Agenda</vt:lpstr>
      <vt:lpstr>Objective</vt:lpstr>
      <vt:lpstr>Pre-assessment</vt:lpstr>
      <vt:lpstr>IP (Internet Protocol)</vt:lpstr>
      <vt:lpstr>IP (Internet Protocol)</vt:lpstr>
      <vt:lpstr>IP (Internet Protocol)</vt:lpstr>
      <vt:lpstr>UDP (User Datagram Protocol)</vt:lpstr>
      <vt:lpstr>TCP (Transmission Control Protocol)</vt:lpstr>
      <vt:lpstr>TCP (Transmission Control Protocol)</vt:lpstr>
      <vt:lpstr>TCP (Transmission Control Protocol)</vt:lpstr>
      <vt:lpstr>TCP (Transmission Control Protocol)</vt:lpstr>
      <vt:lpstr>TCP (Transmission Control Protocol)</vt:lpstr>
      <vt:lpstr>TCP (Transmission Control Protocol)</vt:lpstr>
      <vt:lpstr>TCP (Transmission Control Protocol)</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Communications and Networks</dc:title>
  <dc:creator>internet</dc:creator>
  <cp:lastModifiedBy>rcunha</cp:lastModifiedBy>
  <cp:revision>58</cp:revision>
  <dcterms:created xsi:type="dcterms:W3CDTF">2011-02-13T18:48:44Z</dcterms:created>
  <dcterms:modified xsi:type="dcterms:W3CDTF">2011-03-07T02:13:38Z</dcterms:modified>
</cp:coreProperties>
</file>