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77" r:id="rId5"/>
    <p:sldId id="282" r:id="rId6"/>
    <p:sldId id="286" r:id="rId7"/>
    <p:sldId id="287" r:id="rId8"/>
    <p:sldId id="281" r:id="rId9"/>
    <p:sldId id="283" r:id="rId10"/>
    <p:sldId id="284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279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E1961-D35E-422F-B7C4-61C1FDAE885C}" type="datetimeFigureOut">
              <a:rPr lang="en-US" smtClean="0"/>
              <a:t>3/6/2011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DCFF0-F180-406B-B867-47C8CC30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8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09D97-FD9A-4626-B79D-693931BB3F77}" type="slidenum">
              <a:rPr lang="en-US"/>
              <a:pPr/>
              <a:t>15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79450"/>
            <a:ext cx="4622800" cy="34671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373563"/>
            <a:ext cx="5038725" cy="4070350"/>
          </a:xfrm>
        </p:spPr>
        <p:txBody>
          <a:bodyPr lIns="91343" tIns="45671" rIns="91343" bIns="456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798B-56DD-4770-AB18-A6D5691B604F}" type="datetime1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283A-4DB2-4D47-ABBA-0A073FA8236C}" type="datetime1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5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3B6-5C02-448A-B9F2-9903B0C8E29F}" type="datetime1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03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0143CE8-F6DB-4584-9079-E03A70E38B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0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1A53-3E81-4152-9609-6621CC28A38C}" type="datetime1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6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E57D-EC23-4EC6-B196-A2CBDAE90AFF}" type="datetime1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3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09F-4085-4E93-A891-80BA707BEE46}" type="datetime1">
              <a:rPr lang="en-US" smtClean="0"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0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71-486E-4F59-A11F-F952C07C0DF5}" type="datetime1">
              <a:rPr lang="en-US" smtClean="0"/>
              <a:t>3/6/2011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3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5D9A-D7AE-4144-A98B-B58E21F62D95}" type="datetime1">
              <a:rPr lang="en-US" smtClean="0"/>
              <a:t>3/6/2011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2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3BB-70E8-4EF9-BE44-42E6A6BB4274}" type="datetime1">
              <a:rPr lang="en-US" smtClean="0"/>
              <a:t>3/6/2011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9C39-1143-4245-8E33-73C194CB5348}" type="datetime1">
              <a:rPr lang="en-US" smtClean="0"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9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470D-3ECD-4EA2-823C-0E961B87836E}" type="datetime1">
              <a:rPr lang="en-US" smtClean="0"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5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05E6-203C-45E4-A3F3-7FCC52556307}" type="datetime1">
              <a:rPr lang="en-US" smtClean="0"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7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Communications and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Chapter 7 – IP Addressing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/>
              <a:t>Dotted Decimal Notation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IP addresses are written in a so-called </a:t>
            </a:r>
            <a:r>
              <a:rPr lang="en-US" b="1" i="1" dirty="0">
                <a:solidFill>
                  <a:schemeClr val="accent2"/>
                </a:solidFill>
              </a:rPr>
              <a:t>dotted decimal </a:t>
            </a:r>
            <a:r>
              <a:rPr lang="en-US" b="1" dirty="0">
                <a:solidFill>
                  <a:schemeClr val="accent2"/>
                </a:solidFill>
              </a:rPr>
              <a:t>notation</a:t>
            </a: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Each byte is identified by a decimal number in the range [0..255]:</a:t>
            </a: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endParaRPr 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buNone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 smtClean="0"/>
              <a:t> </a:t>
            </a:r>
            <a:r>
              <a:rPr lang="en-US" dirty="0"/>
              <a:t>		      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381000" y="4267200"/>
            <a:ext cx="8382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3048000" y="38862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10001111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1219200" y="38862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10000000</a:t>
            </a:r>
            <a:endParaRPr lang="en-US"/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4876800" y="38862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10001001</a:t>
            </a:r>
            <a:endParaRPr lang="en-US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6705600" y="3886200"/>
            <a:ext cx="18288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10010000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1447800" y="4329112"/>
            <a:ext cx="129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1</a:t>
            </a:r>
            <a:r>
              <a:rPr lang="en-US" baseline="30000" dirty="0">
                <a:latin typeface="Arial" charset="0"/>
              </a:rPr>
              <a:t>st</a:t>
            </a:r>
            <a:r>
              <a:rPr lang="en-US" dirty="0">
                <a:latin typeface="Arial" charset="0"/>
              </a:rPr>
              <a:t> Byte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 = 128</a:t>
            </a:r>
            <a:endParaRPr lang="en-US" dirty="0"/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3276600" y="4329112"/>
            <a:ext cx="129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  <a:r>
              <a:rPr lang="en-US" baseline="30000">
                <a:latin typeface="Arial" charset="0"/>
              </a:rPr>
              <a:t>nd</a:t>
            </a:r>
            <a:r>
              <a:rPr lang="en-US">
                <a:latin typeface="Arial" charset="0"/>
              </a:rPr>
              <a:t> Byte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 = 143</a:t>
            </a:r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5105400" y="4329112"/>
            <a:ext cx="129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3</a:t>
            </a:r>
            <a:r>
              <a:rPr lang="en-US" baseline="30000">
                <a:latin typeface="Arial" charset="0"/>
              </a:rPr>
              <a:t>rd</a:t>
            </a:r>
            <a:r>
              <a:rPr lang="en-US">
                <a:latin typeface="Arial" charset="0"/>
              </a:rPr>
              <a:t> Byte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 = 137</a:t>
            </a:r>
          </a:p>
        </p:txBody>
      </p:sp>
      <p:sp>
        <p:nvSpPr>
          <p:cNvPr id="197644" name="Text Box 12"/>
          <p:cNvSpPr txBox="1">
            <a:spLocks noChangeArrowheads="1"/>
          </p:cNvSpPr>
          <p:nvPr/>
        </p:nvSpPr>
        <p:spPr bwMode="auto">
          <a:xfrm>
            <a:off x="7010400" y="4329112"/>
            <a:ext cx="129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  <a:r>
              <a:rPr lang="en-US" baseline="30000">
                <a:latin typeface="Arial" charset="0"/>
              </a:rPr>
              <a:t>th</a:t>
            </a:r>
            <a:r>
              <a:rPr lang="en-US">
                <a:latin typeface="Arial" charset="0"/>
              </a:rPr>
              <a:t> Byte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 = 144</a:t>
            </a:r>
          </a:p>
        </p:txBody>
      </p:sp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3048000" y="6019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128.143.137.144</a:t>
            </a:r>
            <a:endParaRPr lang="en-US">
              <a:latin typeface="Arial" charset="0"/>
            </a:endParaRPr>
          </a:p>
        </p:txBody>
      </p:sp>
      <p:sp>
        <p:nvSpPr>
          <p:cNvPr id="197646" name="Line 14"/>
          <p:cNvSpPr>
            <a:spLocks noChangeShapeType="1"/>
          </p:cNvSpPr>
          <p:nvPr/>
        </p:nvSpPr>
        <p:spPr bwMode="auto">
          <a:xfrm>
            <a:off x="2362200" y="5334000"/>
            <a:ext cx="1295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7" name="Line 15"/>
          <p:cNvSpPr>
            <a:spLocks noChangeShapeType="1"/>
          </p:cNvSpPr>
          <p:nvPr/>
        </p:nvSpPr>
        <p:spPr bwMode="auto">
          <a:xfrm>
            <a:off x="4038600" y="53340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8" name="Line 16"/>
          <p:cNvSpPr>
            <a:spLocks noChangeShapeType="1"/>
          </p:cNvSpPr>
          <p:nvPr/>
        </p:nvSpPr>
        <p:spPr bwMode="auto">
          <a:xfrm flipH="1">
            <a:off x="5029200" y="53340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9" name="Line 17"/>
          <p:cNvSpPr>
            <a:spLocks noChangeShapeType="1"/>
          </p:cNvSpPr>
          <p:nvPr/>
        </p:nvSpPr>
        <p:spPr bwMode="auto">
          <a:xfrm flipH="1">
            <a:off x="5715000" y="53340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2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922" name="Group 2"/>
          <p:cNvGrpSpPr>
            <a:grpSpLocks/>
          </p:cNvGrpSpPr>
          <p:nvPr/>
        </p:nvGrpSpPr>
        <p:grpSpPr bwMode="auto">
          <a:xfrm>
            <a:off x="304800" y="5181600"/>
            <a:ext cx="7696200" cy="1219200"/>
            <a:chOff x="192" y="3312"/>
            <a:chExt cx="4848" cy="768"/>
          </a:xfrm>
        </p:grpSpPr>
        <p:grpSp>
          <p:nvGrpSpPr>
            <p:cNvPr id="209923" name="Group 3"/>
            <p:cNvGrpSpPr>
              <a:grpSpLocks/>
            </p:cNvGrpSpPr>
            <p:nvPr/>
          </p:nvGrpSpPr>
          <p:grpSpPr bwMode="auto">
            <a:xfrm>
              <a:off x="192" y="3312"/>
              <a:ext cx="3504" cy="768"/>
              <a:chOff x="192" y="3312"/>
              <a:chExt cx="3504" cy="768"/>
            </a:xfrm>
          </p:grpSpPr>
          <p:sp>
            <p:nvSpPr>
              <p:cNvPr id="209924" name="Rectangle 4"/>
              <p:cNvSpPr>
                <a:spLocks noChangeArrowheads="1"/>
              </p:cNvSpPr>
              <p:nvPr/>
            </p:nvSpPr>
            <p:spPr bwMode="auto">
              <a:xfrm>
                <a:off x="192" y="3312"/>
                <a:ext cx="2688" cy="768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25" name="AutoShape 5"/>
              <p:cNvSpPr>
                <a:spLocks noChangeArrowheads="1"/>
              </p:cNvSpPr>
              <p:nvPr/>
            </p:nvSpPr>
            <p:spPr bwMode="auto">
              <a:xfrm>
                <a:off x="2976" y="3696"/>
                <a:ext cx="720" cy="144"/>
              </a:xfrm>
              <a:prstGeom prst="rightArrow">
                <a:avLst>
                  <a:gd name="adj1" fmla="val 50000"/>
                  <a:gd name="adj2" fmla="val 125000"/>
                </a:avLst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09926" name="Text Box 6"/>
            <p:cNvSpPr txBox="1">
              <a:spLocks noChangeArrowheads="1"/>
            </p:cNvSpPr>
            <p:nvPr/>
          </p:nvSpPr>
          <p:spPr bwMode="auto">
            <a:xfrm>
              <a:off x="3744" y="3600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Subnetting</a:t>
              </a:r>
            </a:p>
          </p:txBody>
        </p:sp>
      </p:grpSp>
      <p:sp>
        <p:nvSpPr>
          <p:cNvPr id="20992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err="1"/>
              <a:t>Subnetting</a:t>
            </a:r>
            <a:endParaRPr lang="en-US" dirty="0"/>
          </a:p>
        </p:txBody>
      </p:sp>
      <p:sp>
        <p:nvSpPr>
          <p:cNvPr id="2099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44196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tabLst>
                <a:tab pos="1085850" algn="l"/>
                <a:tab pos="1428750" algn="l"/>
                <a:tab pos="2514600" algn="l"/>
                <a:tab pos="5661025" algn="l"/>
              </a:tabLst>
            </a:pPr>
            <a:r>
              <a:rPr lang="en-US" b="1"/>
              <a:t>Problem</a:t>
            </a:r>
            <a:r>
              <a:rPr lang="en-US">
                <a:solidFill>
                  <a:schemeClr val="accent2"/>
                </a:solidFill>
              </a:rPr>
              <a:t>: Organizations have multiple networks which are independently managed </a:t>
            </a:r>
            <a:endParaRPr lang="en-US"/>
          </a:p>
          <a:p>
            <a:pPr lvl="1">
              <a:lnSpc>
                <a:spcPct val="90000"/>
              </a:lnSpc>
              <a:tabLst>
                <a:tab pos="1085850" algn="l"/>
                <a:tab pos="1428750" algn="l"/>
                <a:tab pos="2514600" algn="l"/>
                <a:tab pos="5661025" algn="l"/>
              </a:tabLst>
            </a:pPr>
            <a:r>
              <a:rPr lang="en-US" sz="2000" b="1"/>
              <a:t>Solution 1:</a:t>
            </a:r>
            <a:r>
              <a:rPr lang="en-US" sz="2000"/>
              <a:t> Allocate a separate network address for each network</a:t>
            </a:r>
          </a:p>
          <a:p>
            <a:pPr marL="1143000" lvl="2">
              <a:lnSpc>
                <a:spcPct val="90000"/>
              </a:lnSpc>
              <a:tabLst>
                <a:tab pos="1085850" algn="l"/>
                <a:tab pos="1428750" algn="l"/>
                <a:tab pos="2514600" algn="l"/>
                <a:tab pos="5661025" algn="l"/>
              </a:tabLst>
            </a:pPr>
            <a:r>
              <a:rPr lang="en-US" sz="2000"/>
              <a:t>Difficult to manage</a:t>
            </a:r>
          </a:p>
          <a:p>
            <a:pPr marL="1143000" lvl="2">
              <a:lnSpc>
                <a:spcPct val="90000"/>
              </a:lnSpc>
              <a:tabLst>
                <a:tab pos="1085850" algn="l"/>
                <a:tab pos="1428750" algn="l"/>
                <a:tab pos="2514600" algn="l"/>
                <a:tab pos="5661025" algn="l"/>
              </a:tabLst>
            </a:pPr>
            <a:r>
              <a:rPr lang="en-US" sz="2000"/>
              <a:t>From the outside of the organization, each network must be addressable.</a:t>
            </a:r>
          </a:p>
          <a:p>
            <a:pPr lvl="1">
              <a:lnSpc>
                <a:spcPct val="90000"/>
              </a:lnSpc>
              <a:tabLst>
                <a:tab pos="1085850" algn="l"/>
                <a:tab pos="1428750" algn="l"/>
                <a:tab pos="2514600" algn="l"/>
                <a:tab pos="5661025" algn="l"/>
              </a:tabLst>
            </a:pPr>
            <a:r>
              <a:rPr lang="en-US" sz="2000" b="1"/>
              <a:t>Solution 2:</a:t>
            </a:r>
            <a:r>
              <a:rPr lang="en-US" sz="2000"/>
              <a:t> </a:t>
            </a:r>
            <a:r>
              <a:rPr lang="en-US"/>
              <a:t>Add another level of hierarchy to the IP addressing structure</a:t>
            </a:r>
          </a:p>
          <a:p>
            <a:pPr lvl="1">
              <a:lnSpc>
                <a:spcPct val="90000"/>
              </a:lnSpc>
              <a:tabLst>
                <a:tab pos="1085850" algn="l"/>
                <a:tab pos="1428750" algn="l"/>
                <a:tab pos="2514600" algn="l"/>
                <a:tab pos="5661025" algn="l"/>
              </a:tabLst>
            </a:pPr>
            <a:endParaRPr lang="en-US" sz="2000"/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4343400" y="1676400"/>
            <a:ext cx="4572000" cy="31242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rIns="0" anchorCtr="1"/>
          <a:lstStyle/>
          <a:p>
            <a:pPr algn="r"/>
            <a:r>
              <a:rPr lang="en-US" dirty="0" err="1" smtClean="0">
                <a:latin typeface="Arial" charset="0"/>
              </a:rPr>
              <a:t>CollegeNetwork</a:t>
            </a:r>
            <a:endParaRPr lang="en-US" dirty="0">
              <a:latin typeface="Arial" charset="0"/>
            </a:endParaRPr>
          </a:p>
        </p:txBody>
      </p:sp>
      <p:sp>
        <p:nvSpPr>
          <p:cNvPr id="209930" name="Oval 10"/>
          <p:cNvSpPr>
            <a:spLocks noChangeArrowheads="1"/>
          </p:cNvSpPr>
          <p:nvPr/>
        </p:nvSpPr>
        <p:spPr bwMode="auto">
          <a:xfrm>
            <a:off x="6705600" y="2667000"/>
            <a:ext cx="1905000" cy="9906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Arial" charset="0"/>
              </a:rPr>
              <a:t>Medical </a:t>
            </a:r>
          </a:p>
          <a:p>
            <a:pPr algn="ctr"/>
            <a:r>
              <a:rPr lang="en-US" sz="2000" dirty="0">
                <a:latin typeface="Arial" charset="0"/>
              </a:rPr>
              <a:t>School</a:t>
            </a:r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5791200" y="3581400"/>
            <a:ext cx="1905000" cy="990600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Library</a:t>
            </a:r>
          </a:p>
        </p:txBody>
      </p:sp>
      <p:sp>
        <p:nvSpPr>
          <p:cNvPr id="209932" name="Oval 12"/>
          <p:cNvSpPr>
            <a:spLocks noChangeArrowheads="1"/>
          </p:cNvSpPr>
          <p:nvPr/>
        </p:nvSpPr>
        <p:spPr bwMode="auto">
          <a:xfrm>
            <a:off x="4495800" y="2590800"/>
            <a:ext cx="1905000" cy="9906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IT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>
                <a:latin typeface="Arial" charset="0"/>
              </a:rPr>
              <a:t>School</a:t>
            </a: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715396" y="2691842"/>
            <a:ext cx="4572000" cy="31242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rIns="0" anchorCtr="1"/>
          <a:lstStyle/>
          <a:p>
            <a:pPr algn="r"/>
            <a:r>
              <a:rPr lang="en-US" dirty="0" err="1" smtClean="0">
                <a:latin typeface="Arial" charset="0"/>
              </a:rPr>
              <a:t>CollegeNetwork</a:t>
            </a:r>
            <a:endParaRPr lang="en-US" dirty="0">
              <a:latin typeface="Arial" charset="0"/>
            </a:endParaRP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1066800"/>
          </a:xfrm>
        </p:spPr>
        <p:txBody>
          <a:bodyPr/>
          <a:lstStyle/>
          <a:p>
            <a:r>
              <a:rPr lang="en-US" sz="2000"/>
              <a:t>Each part of the organization is allocated a range of IP addresses (subnets or subnetworks)</a:t>
            </a:r>
          </a:p>
          <a:p>
            <a:r>
              <a:rPr lang="en-US" sz="2000"/>
              <a:t>Addresses in each subnet can be administered locally</a:t>
            </a:r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2800" dirty="0"/>
              <a:t>Address assignment with </a:t>
            </a:r>
            <a:r>
              <a:rPr lang="en-US" sz="2800" dirty="0" err="1"/>
              <a:t>subnetting</a:t>
            </a:r>
            <a:endParaRPr lang="en-US" sz="2800" dirty="0"/>
          </a:p>
        </p:txBody>
      </p:sp>
      <p:sp>
        <p:nvSpPr>
          <p:cNvPr id="364550" name="Text Box 6"/>
          <p:cNvSpPr txBox="1">
            <a:spLocks noChangeArrowheads="1"/>
          </p:cNvSpPr>
          <p:nvPr/>
        </p:nvSpPr>
        <p:spPr bwMode="auto">
          <a:xfrm>
            <a:off x="4267200" y="2819400"/>
            <a:ext cx="1676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128.143.0.0/16</a:t>
            </a:r>
          </a:p>
        </p:txBody>
      </p:sp>
      <p:sp>
        <p:nvSpPr>
          <p:cNvPr id="364555" name="Text Box 11"/>
          <p:cNvSpPr txBox="1">
            <a:spLocks noChangeArrowheads="1"/>
          </p:cNvSpPr>
          <p:nvPr/>
        </p:nvSpPr>
        <p:spPr bwMode="auto">
          <a:xfrm>
            <a:off x="685800" y="3733800"/>
            <a:ext cx="20574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 b="1"/>
              <a:t>128.143.71.0/24</a:t>
            </a:r>
            <a:br>
              <a:rPr lang="en-US" sz="1800" b="1"/>
            </a:br>
            <a:r>
              <a:rPr lang="en-US" sz="1800" b="1"/>
              <a:t>128.143.136.0/24</a:t>
            </a:r>
          </a:p>
        </p:txBody>
      </p:sp>
      <p:sp>
        <p:nvSpPr>
          <p:cNvPr id="364556" name="Text Box 12"/>
          <p:cNvSpPr txBox="1">
            <a:spLocks noChangeArrowheads="1"/>
          </p:cNvSpPr>
          <p:nvPr/>
        </p:nvSpPr>
        <p:spPr bwMode="auto">
          <a:xfrm>
            <a:off x="7162800" y="3733800"/>
            <a:ext cx="2057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128.143.56.0/24</a:t>
            </a:r>
          </a:p>
        </p:txBody>
      </p:sp>
      <p:sp>
        <p:nvSpPr>
          <p:cNvPr id="364557" name="Text Box 13"/>
          <p:cNvSpPr txBox="1">
            <a:spLocks noChangeArrowheads="1"/>
          </p:cNvSpPr>
          <p:nvPr/>
        </p:nvSpPr>
        <p:spPr bwMode="auto">
          <a:xfrm>
            <a:off x="5638800" y="5486400"/>
            <a:ext cx="2057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128.143.121.0/24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5181600" y="3596846"/>
            <a:ext cx="1905000" cy="9906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Arial" charset="0"/>
              </a:rPr>
              <a:t>Medical </a:t>
            </a:r>
          </a:p>
          <a:p>
            <a:pPr algn="ctr"/>
            <a:r>
              <a:rPr lang="en-US" sz="2000" dirty="0">
                <a:latin typeface="Arial" charset="0"/>
              </a:rPr>
              <a:t>School</a:t>
            </a: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4267200" y="4511246"/>
            <a:ext cx="1905000" cy="990600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Library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971800" y="3520646"/>
            <a:ext cx="1905000" cy="9906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IT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>
                <a:latin typeface="Arial" charset="0"/>
              </a:rPr>
              <a:t>School</a:t>
            </a:r>
            <a:endParaRPr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16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0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Basic Idea of </a:t>
            </a:r>
            <a:r>
              <a:rPr lang="en-US" dirty="0" err="1"/>
              <a:t>Subnetting</a:t>
            </a:r>
            <a:endParaRPr lang="en-US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r>
              <a:rPr lang="en-US" dirty="0"/>
              <a:t>Split the host number portion of an IP address into a 	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subnet number</a:t>
            </a:r>
            <a:r>
              <a:rPr lang="en-US" dirty="0"/>
              <a:t> and a (smaller)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host number</a:t>
            </a:r>
            <a:r>
              <a:rPr lang="en-US" dirty="0">
                <a:solidFill>
                  <a:schemeClr val="accent2"/>
                </a:solidFill>
              </a:rPr>
              <a:t>.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r>
              <a:rPr lang="en-US" dirty="0"/>
              <a:t>Result is a 3-layer hierarchy</a:t>
            </a:r>
          </a:p>
          <a:p>
            <a:pPr lvl="1"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endParaRPr lang="en-US" dirty="0"/>
          </a:p>
          <a:p>
            <a:pPr lvl="1"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endParaRPr lang="en-US" dirty="0"/>
          </a:p>
          <a:p>
            <a:pPr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r>
              <a:rPr lang="en-US" dirty="0">
                <a:solidFill>
                  <a:srgbClr val="FF0000"/>
                </a:solidFill>
              </a:rPr>
              <a:t>Then: 	</a:t>
            </a:r>
            <a:endParaRPr lang="en-US" dirty="0"/>
          </a:p>
          <a:p>
            <a:pPr marL="1143000" lvl="2"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r>
              <a:rPr lang="en-US" sz="2000" dirty="0"/>
              <a:t>Subnets can be freely assigned within the organization</a:t>
            </a:r>
          </a:p>
          <a:p>
            <a:pPr marL="1143000" lvl="2"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r>
              <a:rPr lang="en-US" sz="2000" dirty="0"/>
              <a:t>Internally, subnets are treated as separate networks</a:t>
            </a:r>
          </a:p>
          <a:p>
            <a:pPr marL="1143000" lvl="2">
              <a:lnSpc>
                <a:spcPct val="90000"/>
              </a:lnSpc>
              <a:tabLst>
                <a:tab pos="2057400" algn="l"/>
                <a:tab pos="2286000" algn="l"/>
                <a:tab pos="5661025" algn="l"/>
              </a:tabLst>
            </a:pPr>
            <a:r>
              <a:rPr lang="en-US" sz="2000" dirty="0"/>
              <a:t>Subnet structure is not visible outside the organization</a:t>
            </a:r>
            <a:endParaRPr lang="en-US" dirty="0"/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1295400" y="2971800"/>
            <a:ext cx="3048000" cy="533400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latin typeface="Courier New" pitchFamily="49" charset="0"/>
              </a:rPr>
              <a:t>network prefix</a:t>
            </a:r>
            <a:endParaRPr lang="en-US" dirty="0"/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4419600" y="2971800"/>
            <a:ext cx="4191000" cy="5334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prstShdw prst="shdw17" dist="17961" dir="2700000">
              <a:srgbClr val="FFCC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host number</a:t>
            </a:r>
            <a:endParaRPr lang="en-US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4419600" y="4114800"/>
            <a:ext cx="2057400" cy="53340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FF99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subnet number</a:t>
            </a:r>
            <a:endParaRPr lang="en-US" sz="2000"/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1295400" y="4114800"/>
            <a:ext cx="3048000" cy="533400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network prefix</a:t>
            </a:r>
            <a:endParaRPr lang="en-US"/>
          </a:p>
        </p:txBody>
      </p:sp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6553200" y="4114800"/>
            <a:ext cx="2057400" cy="5334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prstShdw prst="shdw17" dist="17961" dir="2700000">
              <a:srgbClr val="FFCC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host number</a:t>
            </a:r>
            <a:endParaRPr lang="en-US" sz="2000"/>
          </a:p>
        </p:txBody>
      </p:sp>
      <p:sp>
        <p:nvSpPr>
          <p:cNvPr id="210953" name="Line 9"/>
          <p:cNvSpPr>
            <a:spLocks noChangeShapeType="1"/>
          </p:cNvSpPr>
          <p:nvPr/>
        </p:nvSpPr>
        <p:spPr bwMode="auto">
          <a:xfrm flipH="1">
            <a:off x="5867400" y="3581400"/>
            <a:ext cx="6858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54" name="Line 10"/>
          <p:cNvSpPr>
            <a:spLocks noChangeShapeType="1"/>
          </p:cNvSpPr>
          <p:nvPr/>
        </p:nvSpPr>
        <p:spPr bwMode="auto">
          <a:xfrm>
            <a:off x="6553200" y="3581400"/>
            <a:ext cx="6858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>
            <a:off x="1295400" y="48006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1981200" y="48006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extended network prefix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3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15400" cy="5638800"/>
          </a:xfrm>
        </p:spPr>
        <p:txBody>
          <a:bodyPr>
            <a:normAutofit lnSpcReduction="10000"/>
          </a:bodyPr>
          <a:lstStyle/>
          <a:p>
            <a:r>
              <a:rPr lang="en-US"/>
              <a:t>Routers and hosts use an </a:t>
            </a:r>
            <a:r>
              <a:rPr lang="en-US" b="1">
                <a:solidFill>
                  <a:srgbClr val="FF0000"/>
                </a:solidFill>
              </a:rPr>
              <a:t>extended network prefix</a:t>
            </a:r>
            <a:r>
              <a:rPr lang="en-US"/>
              <a:t> (</a:t>
            </a:r>
            <a:r>
              <a:rPr lang="en-US" b="1">
                <a:solidFill>
                  <a:srgbClr val="FF0000"/>
                </a:solidFill>
              </a:rPr>
              <a:t>subnetmask)</a:t>
            </a:r>
            <a:r>
              <a:rPr lang="en-US"/>
              <a:t> to identify the start of the host numbers</a:t>
            </a:r>
          </a:p>
          <a:p>
            <a:endParaRPr lang="en-US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/>
            </a:r>
            <a:br>
              <a:rPr lang="en-US" sz="2800">
                <a:solidFill>
                  <a:srgbClr val="FF0000"/>
                </a:solidFill>
              </a:rPr>
            </a:br>
            <a:endParaRPr lang="en-US" sz="2000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err="1"/>
              <a:t>Subnetmask</a:t>
            </a:r>
            <a:endParaRPr lang="en-US" dirty="0"/>
          </a:p>
        </p:txBody>
      </p:sp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0" y="1881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1973" name="Object 5"/>
          <p:cNvGraphicFramePr>
            <a:graphicFrameLocks noChangeAspect="1"/>
          </p:cNvGraphicFramePr>
          <p:nvPr/>
        </p:nvGraphicFramePr>
        <p:xfrm>
          <a:off x="1524000" y="2066925"/>
          <a:ext cx="5886450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Visio" r:id="rId3" imgW="5459059" imgH="3824683" progId="Visio.Drawing.6">
                  <p:embed/>
                </p:oleObj>
              </mc:Choice>
              <mc:Fallback>
                <p:oleObj name="Visio" r:id="rId3" imgW="5459059" imgH="3824683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66925"/>
                        <a:ext cx="5886450" cy="410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D:\Department ICT\Verschiedenes\giz is  logo\gizlogo-is-de-rgb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llege2009061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Z:\05 Marketing and PR\05-03 Logo, Corporate Identity\05-03_TVTC_Logo_20090609.bmp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3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Advantages of </a:t>
            </a:r>
            <a:r>
              <a:rPr lang="en-US" dirty="0" err="1"/>
              <a:t>Subnetting</a:t>
            </a:r>
            <a:r>
              <a:rPr lang="en-US" dirty="0"/>
              <a:t>	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With </a:t>
            </a:r>
            <a:r>
              <a:rPr lang="en-US" dirty="0" err="1"/>
              <a:t>subnetting</a:t>
            </a:r>
            <a:r>
              <a:rPr lang="en-US" dirty="0"/>
              <a:t>, IP addresses use a 3-layer hierarchy:</a:t>
            </a:r>
          </a:p>
          <a:p>
            <a:pPr lvl="4"/>
            <a:r>
              <a:rPr lang="en-US" dirty="0"/>
              <a:t>Network </a:t>
            </a:r>
          </a:p>
          <a:p>
            <a:pPr lvl="4"/>
            <a:r>
              <a:rPr lang="en-US" dirty="0"/>
              <a:t>Subnet</a:t>
            </a:r>
          </a:p>
          <a:p>
            <a:pPr lvl="4"/>
            <a:r>
              <a:rPr lang="en-US" dirty="0"/>
              <a:t>Host</a:t>
            </a:r>
          </a:p>
          <a:p>
            <a:endParaRPr lang="en-US" dirty="0"/>
          </a:p>
          <a:p>
            <a:r>
              <a:rPr lang="en-US" dirty="0"/>
              <a:t>Reduces router complexity. Since external routers do not know about </a:t>
            </a:r>
            <a:r>
              <a:rPr lang="en-US" dirty="0" err="1"/>
              <a:t>subnetting</a:t>
            </a:r>
            <a:r>
              <a:rPr lang="en-US" dirty="0"/>
              <a:t>, the complexity of routing tables at external routers is reduced.</a:t>
            </a:r>
          </a:p>
          <a:p>
            <a:endParaRPr lang="en-US" dirty="0"/>
          </a:p>
          <a:p>
            <a:r>
              <a:rPr lang="en-US" dirty="0"/>
              <a:t>Note: Length of the subnet mask need not be identical at all </a:t>
            </a:r>
            <a:r>
              <a:rPr lang="en-US" dirty="0" err="1"/>
              <a:t>subnetworks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Subnetmask</a:t>
            </a:r>
            <a:endParaRPr lang="en-US" dirty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r>
              <a:rPr lang="en-US" sz="2000" dirty="0"/>
              <a:t>128.143.0.0/16 is the IP address of the network</a:t>
            </a:r>
          </a:p>
          <a:p>
            <a:r>
              <a:rPr lang="en-US" sz="2000" dirty="0"/>
              <a:t>128.143.137.0/24 is the IP address of the subnet</a:t>
            </a:r>
          </a:p>
          <a:p>
            <a:r>
              <a:rPr lang="en-US" sz="2000" dirty="0" smtClean="0"/>
              <a:t>128.143.137.144  </a:t>
            </a:r>
            <a:r>
              <a:rPr lang="en-US" sz="2000" dirty="0"/>
              <a:t>is the IP address of the host</a:t>
            </a:r>
          </a:p>
          <a:p>
            <a:r>
              <a:rPr lang="en-US" sz="2000" dirty="0"/>
              <a:t>255.255.255.0 (or ffffff00) is the </a:t>
            </a:r>
            <a:r>
              <a:rPr lang="en-US" sz="2000" dirty="0" err="1"/>
              <a:t>subnetmask</a:t>
            </a:r>
            <a:r>
              <a:rPr lang="en-US" sz="2000" dirty="0"/>
              <a:t> of the host</a:t>
            </a:r>
          </a:p>
          <a:p>
            <a:r>
              <a:rPr lang="en-US" sz="2000" dirty="0" smtClean="0"/>
              <a:t>When </a:t>
            </a:r>
            <a:r>
              <a:rPr lang="en-US" sz="2000" dirty="0" err="1"/>
              <a:t>subnetting</a:t>
            </a:r>
            <a:r>
              <a:rPr lang="en-US" sz="2000" dirty="0"/>
              <a:t> is used, one generally speaks of a “</a:t>
            </a:r>
            <a:r>
              <a:rPr lang="en-US" sz="2000" dirty="0" err="1"/>
              <a:t>subnetmask</a:t>
            </a:r>
            <a:r>
              <a:rPr lang="en-US" sz="2000" dirty="0"/>
              <a:t>” (instead of a </a:t>
            </a:r>
            <a:r>
              <a:rPr lang="en-US" sz="2000" dirty="0" err="1"/>
              <a:t>netmask</a:t>
            </a:r>
            <a:r>
              <a:rPr lang="en-US" sz="2000" dirty="0"/>
              <a:t>) and a “subnet” (instead of a network)</a:t>
            </a:r>
          </a:p>
          <a:p>
            <a:r>
              <a:rPr lang="en-US" sz="2000" dirty="0"/>
              <a:t>Use of </a:t>
            </a:r>
            <a:r>
              <a:rPr lang="en-US" sz="2000" dirty="0" err="1"/>
              <a:t>subnetting</a:t>
            </a:r>
            <a:r>
              <a:rPr lang="en-US" sz="2000" dirty="0"/>
              <a:t> or length of the </a:t>
            </a:r>
            <a:r>
              <a:rPr lang="en-US" sz="2000" dirty="0" err="1"/>
              <a:t>subnetmask</a:t>
            </a:r>
            <a:r>
              <a:rPr lang="en-US" sz="2000" dirty="0"/>
              <a:t> if decided by the network administrator</a:t>
            </a:r>
          </a:p>
          <a:p>
            <a:r>
              <a:rPr lang="en-US" sz="2000" dirty="0"/>
              <a:t>Consistency of </a:t>
            </a:r>
            <a:r>
              <a:rPr lang="en-US" sz="2000" dirty="0" err="1"/>
              <a:t>subnetmasks</a:t>
            </a:r>
            <a:r>
              <a:rPr lang="en-US" sz="2000" dirty="0"/>
              <a:t> is responsibility of administrator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old way: Internet Address Classes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81000" y="4267200"/>
            <a:ext cx="8382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graphicFrame>
        <p:nvGraphicFramePr>
          <p:cNvPr id="202756" name="Object 4"/>
          <p:cNvGraphicFramePr>
            <a:graphicFrameLocks noChangeAspect="1"/>
          </p:cNvGraphicFramePr>
          <p:nvPr/>
        </p:nvGraphicFramePr>
        <p:xfrm>
          <a:off x="152400" y="1752600"/>
          <a:ext cx="882015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VISIO" r:id="rId3" imgW="8758800" imgH="4284720" progId="Visio.Drawing.4">
                  <p:embed/>
                </p:oleObj>
              </mc:Choice>
              <mc:Fallback>
                <p:oleObj name="VISIO" r:id="rId3" imgW="8758800" imgH="4284720" progId="Visio.Drawing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820150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D:\Department ICT\Verschiedenes\giz is  logo\gizlogo-is-de-rgb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ollege2009061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Z:\05 Marketing and PR\05-03 Logo, Corporate Identity\05-03_TVTC_Logo_20090609.bmp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5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381000" y="4267200"/>
            <a:ext cx="8382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0" y="1524000"/>
          <a:ext cx="8823325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VISIO" r:id="rId3" imgW="8758800" imgH="2330280" progId="Visio.Drawing.4">
                  <p:embed/>
                </p:oleObj>
              </mc:Choice>
              <mc:Fallback>
                <p:oleObj name="VISIO" r:id="rId3" imgW="8758800" imgH="2330280" progId="Visio.Drawing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0"/>
                        <a:ext cx="8823325" cy="264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old way: Internet Address Classes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0"/>
            <a:ext cx="8915400" cy="1676400"/>
          </a:xfrm>
        </p:spPr>
        <p:txBody>
          <a:bodyPr/>
          <a:lstStyle/>
          <a:p>
            <a:r>
              <a:rPr lang="en-US"/>
              <a:t>We will learn about multicast addresses later in this course.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D:\Department ICT\Verschiedenes\giz is  logo\gizlogo-is-de-rgb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llege2009061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Z:\05 Marketing and PR\05-03 Logo, Corporate Identity\05-03_TVTC_Logo_20090609.bmp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CIDR - Classless </a:t>
            </a:r>
            <a:r>
              <a:rPr lang="en-US" dirty="0" err="1"/>
              <a:t>Interdomain</a:t>
            </a:r>
            <a:r>
              <a:rPr lang="en-US" dirty="0"/>
              <a:t> Routing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IP backbone routers have one routing table entry for each network address: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With subnetting, a backbone router only needs to know one entry for each Class A, B, or C networks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This is acceptable for Class A and Class B networks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baseline="30000">
                <a:solidFill>
                  <a:schemeClr val="accent2"/>
                </a:solidFill>
              </a:rPr>
              <a:t>7</a:t>
            </a:r>
            <a:r>
              <a:rPr lang="en-US" sz="2000">
                <a:solidFill>
                  <a:schemeClr val="accent2"/>
                </a:solidFill>
              </a:rPr>
              <a:t> = 128 Class A networks 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baseline="30000">
                <a:solidFill>
                  <a:schemeClr val="accent2"/>
                </a:solidFill>
              </a:rPr>
              <a:t>14</a:t>
            </a:r>
            <a:r>
              <a:rPr lang="en-US" sz="2000">
                <a:solidFill>
                  <a:schemeClr val="accent2"/>
                </a:solidFill>
              </a:rPr>
              <a:t> = 16,384 Class B networks</a:t>
            </a:r>
            <a:endParaRPr lang="en-US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But this is not acceptable for Class C networks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baseline="30000">
                <a:solidFill>
                  <a:schemeClr val="accent2"/>
                </a:solidFill>
              </a:rPr>
              <a:t>21</a:t>
            </a:r>
            <a:r>
              <a:rPr lang="en-US" sz="2000">
                <a:solidFill>
                  <a:schemeClr val="accent2"/>
                </a:solidFill>
              </a:rPr>
              <a:t> =  2,097,152 Class C networks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In 1993, the size of the routing tables started to outgrow the capacity of routers</a:t>
            </a:r>
          </a:p>
          <a:p>
            <a:pPr>
              <a:lnSpc>
                <a:spcPct val="90000"/>
              </a:lnSpc>
            </a:pPr>
            <a:r>
              <a:rPr lang="en-US"/>
              <a:t>Consequence: The Class-based assignment of IP addresses had to be abandoned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Objective;</a:t>
            </a:r>
          </a:p>
          <a:p>
            <a:r>
              <a:rPr lang="en-US" dirty="0" smtClean="0"/>
              <a:t>What is an IP Address?</a:t>
            </a:r>
          </a:p>
          <a:p>
            <a:r>
              <a:rPr lang="en-US" dirty="0" smtClean="0"/>
              <a:t>IP Address;</a:t>
            </a:r>
          </a:p>
          <a:p>
            <a:r>
              <a:rPr lang="en-US" dirty="0" smtClean="0"/>
              <a:t>Network Prefix and Host Number;</a:t>
            </a:r>
          </a:p>
          <a:p>
            <a:r>
              <a:rPr lang="en-US" dirty="0" err="1" smtClean="0"/>
              <a:t>Subnetting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Subnetmask</a:t>
            </a:r>
            <a:r>
              <a:rPr lang="en-US" dirty="0" smtClean="0"/>
              <a:t>;</a:t>
            </a:r>
          </a:p>
          <a:p>
            <a:r>
              <a:rPr lang="en-US" dirty="0" smtClean="0"/>
              <a:t>IP Address classes;</a:t>
            </a:r>
          </a:p>
          <a:p>
            <a:r>
              <a:rPr lang="en-US" dirty="0" smtClean="0"/>
              <a:t>CIDR;</a:t>
            </a:r>
          </a:p>
          <a:p>
            <a:r>
              <a:rPr lang="en-US" dirty="0" smtClean="0"/>
              <a:t>Routing;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6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CIDR - Classless </a:t>
            </a:r>
            <a:r>
              <a:rPr lang="en-US" dirty="0" err="1"/>
              <a:t>Interdomain</a:t>
            </a:r>
            <a:r>
              <a:rPr lang="en-US" dirty="0"/>
              <a:t> Routing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/>
              <a:t>Goals:</a:t>
            </a:r>
            <a:endParaRPr lang="en-US"/>
          </a:p>
          <a:p>
            <a:pPr lvl="1"/>
            <a:r>
              <a:rPr lang="en-US"/>
              <a:t>New interpretation of the IP address space </a:t>
            </a:r>
          </a:p>
          <a:p>
            <a:pPr lvl="1"/>
            <a:r>
              <a:rPr lang="en-US"/>
              <a:t>Restructure IP address assignments to increase efficiency</a:t>
            </a:r>
          </a:p>
          <a:p>
            <a:pPr lvl="1"/>
            <a:r>
              <a:rPr lang="en-US"/>
              <a:t>Permits route aggregation to minimize route table entries </a:t>
            </a:r>
          </a:p>
          <a:p>
            <a:pPr lvl="1"/>
            <a:endParaRPr lang="en-US"/>
          </a:p>
          <a:p>
            <a:r>
              <a:rPr lang="en-US">
                <a:solidFill>
                  <a:srgbClr val="FF0000"/>
                </a:solidFill>
              </a:rPr>
              <a:t>CIDR (Classless Interdomain routing)</a:t>
            </a:r>
            <a:r>
              <a:rPr lang="en-US"/>
              <a:t>  </a:t>
            </a:r>
          </a:p>
          <a:p>
            <a:pPr lvl="1"/>
            <a:r>
              <a:rPr lang="en-US"/>
              <a:t>abandons the notion of classes</a:t>
            </a:r>
          </a:p>
          <a:p>
            <a:pPr lvl="1"/>
            <a:r>
              <a:rPr lang="en-US" b="1"/>
              <a:t>Key Concept: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The length of the network prefix in the IP addresses is kept arbitrary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Consequence:</a:t>
            </a:r>
            <a:r>
              <a:rPr lang="en-US"/>
              <a:t> Size of the network prefix must be provided with an IP address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/>
              <a:t>CIDR Notation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28800" algn="l"/>
                <a:tab pos="5661025" algn="l"/>
              </a:tabLst>
            </a:pPr>
            <a:r>
              <a:rPr lang="en-US" sz="2000"/>
              <a:t>CIDR notation of an IP address: </a:t>
            </a:r>
          </a:p>
          <a:p>
            <a:pPr>
              <a:buFontTx/>
              <a:buNone/>
              <a:tabLst>
                <a:tab pos="1828800" algn="l"/>
                <a:tab pos="5661025" algn="l"/>
              </a:tabLst>
            </a:pPr>
            <a:r>
              <a:rPr lang="en-US" sz="2000"/>
              <a:t>		</a:t>
            </a:r>
            <a:r>
              <a:rPr lang="en-US" sz="2000" b="1">
                <a:solidFill>
                  <a:schemeClr val="accent2"/>
                </a:solidFill>
              </a:rPr>
              <a:t>192.0.2.0/18</a:t>
            </a:r>
            <a:endParaRPr lang="en-US" sz="2000"/>
          </a:p>
          <a:p>
            <a:pPr lvl="2">
              <a:tabLst>
                <a:tab pos="1828800" algn="l"/>
                <a:tab pos="5661025" algn="l"/>
              </a:tabLst>
            </a:pPr>
            <a:r>
              <a:rPr lang="en-US" sz="2000"/>
              <a:t>"18" is the prefix length. It states that the first 18 bits are the network prefix of the address (and 14 bits are available for specific host addresses) </a:t>
            </a:r>
          </a:p>
          <a:p>
            <a:pPr lvl="2">
              <a:tabLst>
                <a:tab pos="1828800" algn="l"/>
                <a:tab pos="5661025" algn="l"/>
              </a:tabLst>
            </a:pPr>
            <a:endParaRPr lang="en-US" sz="2000"/>
          </a:p>
          <a:p>
            <a:pPr>
              <a:tabLst>
                <a:tab pos="1828800" algn="l"/>
                <a:tab pos="5661025" algn="l"/>
              </a:tabLst>
            </a:pPr>
            <a:r>
              <a:rPr lang="en-US" sz="2000"/>
              <a:t>CIDR notation can replace the use of subnetmasks (but is more general)</a:t>
            </a:r>
          </a:p>
          <a:p>
            <a:pPr lvl="1">
              <a:tabLst>
                <a:tab pos="1828800" algn="l"/>
                <a:tab pos="5661025" algn="l"/>
              </a:tabLst>
            </a:pPr>
            <a:r>
              <a:rPr lang="en-US" sz="2000"/>
              <a:t>IP address 128.143.137.144 and subnetmask 255.255.255.0 becomes 128.143.137.144/24</a:t>
            </a:r>
          </a:p>
          <a:p>
            <a:pPr>
              <a:buFontTx/>
              <a:buNone/>
              <a:tabLst>
                <a:tab pos="1828800" algn="l"/>
                <a:tab pos="5661025" algn="l"/>
              </a:tabLst>
            </a:pPr>
            <a:endParaRPr lang="en-US" sz="1800"/>
          </a:p>
          <a:p>
            <a:pPr>
              <a:tabLst>
                <a:tab pos="1828800" algn="l"/>
                <a:tab pos="5661025" algn="l"/>
              </a:tabLst>
            </a:pPr>
            <a:r>
              <a:rPr lang="en-US" sz="2000"/>
              <a:t>CIDR notation allows to drop traling zeros of network addresses:</a:t>
            </a:r>
          </a:p>
          <a:p>
            <a:pPr>
              <a:buFontTx/>
              <a:buNone/>
              <a:tabLst>
                <a:tab pos="1828800" algn="l"/>
                <a:tab pos="5661025" algn="l"/>
              </a:tabLst>
            </a:pPr>
            <a:r>
              <a:rPr lang="en-US" sz="2000"/>
              <a:t>	</a:t>
            </a:r>
            <a:r>
              <a:rPr lang="en-US" sz="2000" b="1">
                <a:solidFill>
                  <a:schemeClr val="accent2"/>
                </a:solidFill>
              </a:rPr>
              <a:t>192.0.2.0/18 </a:t>
            </a:r>
            <a:r>
              <a:rPr lang="en-US" sz="2000"/>
              <a:t>can be written as</a:t>
            </a:r>
            <a:r>
              <a:rPr lang="en-US" sz="2000" b="1">
                <a:solidFill>
                  <a:schemeClr val="accent2"/>
                </a:solidFill>
              </a:rPr>
              <a:t> 192.0.2/18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/>
              <a:t>CIDR Notation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50871"/>
              </p:ext>
            </p:extLst>
          </p:nvPr>
        </p:nvGraphicFramePr>
        <p:xfrm>
          <a:off x="916008" y="2057400"/>
          <a:ext cx="7772399" cy="411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975"/>
                <a:gridCol w="1724885"/>
                <a:gridCol w="1830686"/>
                <a:gridCol w="1830686"/>
                <a:gridCol w="823167"/>
              </a:tblGrid>
              <a:tr h="36842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CIDR notation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Network mask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Available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Available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759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subnets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hosts per subnet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usable hosts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/24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255.255.255.0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/25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255.255.255.128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/26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255.255.255.192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/27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255.255.255.224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/28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255.255.255.240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/29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255.255.255.248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/30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255.255.255.252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7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/31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255.255.255.254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 </a:t>
                      </a:r>
                      <a:r>
                        <a:rPr lang="en-US" sz="1600" baseline="30000">
                          <a:effectLst/>
                        </a:rPr>
                        <a:t>*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Data Communications and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8991600" cy="914400"/>
          </a:xfrm>
        </p:spPr>
        <p:txBody>
          <a:bodyPr/>
          <a:lstStyle/>
          <a:p>
            <a:r>
              <a:rPr lang="en-US" dirty="0"/>
              <a:t>CIDR and Routing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534400" cy="5181600"/>
          </a:xfrm>
        </p:spPr>
        <p:txBody>
          <a:bodyPr/>
          <a:lstStyle/>
          <a:p>
            <a:r>
              <a:rPr lang="en-US" sz="2000" b="1" dirty="0">
                <a:solidFill>
                  <a:schemeClr val="accent2"/>
                </a:solidFill>
              </a:rPr>
              <a:t>Aggregation</a:t>
            </a:r>
            <a:r>
              <a:rPr lang="en-US" sz="2000" dirty="0">
                <a:solidFill>
                  <a:schemeClr val="accent2"/>
                </a:solidFill>
              </a:rPr>
              <a:t> of routing table entries:</a:t>
            </a:r>
          </a:p>
          <a:p>
            <a:pPr lvl="1"/>
            <a:r>
              <a:rPr lang="en-US" sz="2000" dirty="0"/>
              <a:t>128.143.0.0/16 and 128.144.0.0/16 are represented as 128.142.0.0/15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b="1" dirty="0">
                <a:solidFill>
                  <a:schemeClr val="accent2"/>
                </a:solidFill>
              </a:rPr>
              <a:t>Longest prefix match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  <a:r>
              <a:rPr lang="en-US" sz="2000" dirty="0"/>
              <a:t> Routing table lookup finds the routing entry that matches the longest prefix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FontTx/>
              <a:buNone/>
            </a:pPr>
            <a:r>
              <a:rPr lang="en-US" sz="1800" dirty="0"/>
              <a:t>What is the outgoing interface for </a:t>
            </a:r>
          </a:p>
          <a:p>
            <a:pPr>
              <a:buFontTx/>
              <a:buNone/>
            </a:pPr>
            <a:r>
              <a:rPr lang="en-US" sz="1800" dirty="0"/>
              <a:t>128.143.137.0/24 ?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Route aggregation can be exploited </a:t>
            </a:r>
          </a:p>
          <a:p>
            <a:pPr>
              <a:buFontTx/>
              <a:buNone/>
            </a:pPr>
            <a:r>
              <a:rPr lang="en-US" sz="1800" dirty="0"/>
              <a:t>when IP address blocks are assigned </a:t>
            </a:r>
          </a:p>
          <a:p>
            <a:pPr>
              <a:buFontTx/>
              <a:buNone/>
            </a:pPr>
            <a:r>
              <a:rPr lang="en-US" sz="1800" dirty="0"/>
              <a:t>in an hierarchical fashion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226346" name="Group 42"/>
          <p:cNvGraphicFramePr>
            <a:graphicFrameLocks noGrp="1"/>
          </p:cNvGraphicFramePr>
          <p:nvPr>
            <p:ph sz="half" idx="2"/>
          </p:nvPr>
        </p:nvGraphicFramePr>
        <p:xfrm>
          <a:off x="4419600" y="3505200"/>
          <a:ext cx="3962400" cy="1981201"/>
        </p:xfrm>
        <a:graphic>
          <a:graphicData uri="http://schemas.openxmlformats.org/drawingml/2006/table">
            <a:tbl>
              <a:tblPr/>
              <a:tblGrid>
                <a:gridCol w="2181225"/>
                <a:gridCol w="1781175"/>
              </a:tblGrid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6102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6102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6102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128.0.0.0/4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6102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 #5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6102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128.128.0.0/9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6102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interface #2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6102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128.143.128.0/17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6102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interface #1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347" name="Text Box 43"/>
          <p:cNvSpPr txBox="1">
            <a:spLocks noChangeArrowheads="1"/>
          </p:cNvSpPr>
          <p:nvPr/>
        </p:nvSpPr>
        <p:spPr bwMode="auto">
          <a:xfrm>
            <a:off x="5486400" y="563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Routing table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5818" y="1905000"/>
            <a:ext cx="78123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Every host and router on the Internet has an IP address, which encodes its network number and host number. The combination is unique: in principle, no two machines on the Internet have the same IP address. </a:t>
            </a:r>
            <a:endParaRPr lang="en-US" dirty="0" smtClean="0"/>
          </a:p>
          <a:p>
            <a:pPr algn="just"/>
            <a:r>
              <a:rPr lang="en-US" dirty="0" smtClean="0"/>
              <a:t>The IP addressing calculation is very important for a network administrator, because it gives you the knowledge necessary for designing or configuring a network.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1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6" name="Picture 2" descr="http://www.groveyouth.com/srhigh/wp-content/uploads/2011/01/ques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2857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2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49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By the end of this lesson, the student will understand how the IP addresses work and how to calculate a subnet address. </a:t>
            </a:r>
            <a:endParaRPr lang="en-US" b="1" dirty="0"/>
          </a:p>
          <a:p>
            <a:pPr algn="just"/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Pre-assessment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514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What do you know about?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IP Address;</a:t>
            </a:r>
          </a:p>
          <a:p>
            <a:r>
              <a:rPr lang="en-US" b="1" dirty="0" err="1" smtClean="0"/>
              <a:t>Subnetting</a:t>
            </a:r>
            <a:r>
              <a:rPr lang="en-US" b="1" dirty="0" smtClean="0"/>
              <a:t>;</a:t>
            </a:r>
          </a:p>
          <a:p>
            <a:r>
              <a:rPr lang="en-US" b="1" dirty="0" err="1" smtClean="0"/>
              <a:t>Subnetmask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CIDR.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/>
              <a:t>What is an IP Address? 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An IP address is a unique global address for a network interface</a:t>
            </a: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Exceptions:</a:t>
            </a: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Dynamically assigned IP addresses (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DHCP)</a:t>
            </a:r>
            <a:endParaRPr lang="en-US" dirty="0">
              <a:sym typeface="Wingdings" pitchFamily="2" charset="2"/>
            </a:endParaRP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sym typeface="Wingdings" pitchFamily="2" charset="2"/>
              </a:rPr>
              <a:t>IP addresses in private networks ( </a:t>
            </a:r>
            <a:r>
              <a:rPr lang="en-US" dirty="0" smtClean="0">
                <a:sym typeface="Wingdings" pitchFamily="2" charset="2"/>
              </a:rPr>
              <a:t>NAT)</a:t>
            </a:r>
            <a:endParaRPr lang="en-US" dirty="0"/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endParaRPr lang="en-US" dirty="0"/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An IP address:</a:t>
            </a:r>
          </a:p>
          <a:p>
            <a:pPr>
              <a:buFontTx/>
              <a:buNone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		- is a </a:t>
            </a:r>
            <a:r>
              <a:rPr lang="en-US" b="1" dirty="0">
                <a:solidFill>
                  <a:srgbClr val="FF0000"/>
                </a:solidFill>
              </a:rPr>
              <a:t>32 bit long</a:t>
            </a:r>
            <a:r>
              <a:rPr lang="en-US" dirty="0"/>
              <a:t> identifier</a:t>
            </a:r>
          </a:p>
          <a:p>
            <a:pPr>
              <a:buFontTx/>
              <a:buNone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		- encodes a network number (</a:t>
            </a:r>
            <a:r>
              <a:rPr lang="en-US" b="1" dirty="0">
                <a:solidFill>
                  <a:srgbClr val="FF0000"/>
                </a:solidFill>
              </a:rPr>
              <a:t>network 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</a:p>
          <a:p>
            <a:pPr>
              <a:buFontTx/>
              <a:buNone/>
              <a:tabLst>
                <a:tab pos="1828800" algn="l"/>
                <a:tab pos="3543300" algn="l"/>
                <a:tab pos="5661025" algn="l"/>
              </a:tabLst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 prefix</a:t>
            </a:r>
            <a:r>
              <a:rPr lang="en-US" dirty="0"/>
              <a:t>) </a:t>
            </a:r>
            <a:r>
              <a:rPr lang="en-US" dirty="0" smtClean="0"/>
              <a:t> and </a:t>
            </a: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host number</a:t>
            </a:r>
            <a:r>
              <a:rPr lang="en-US" dirty="0"/>
              <a:t>      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81000" y="4267200"/>
            <a:ext cx="8382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IP Addresses </a:t>
            </a:r>
            <a:endParaRPr lang="en-US" dirty="0"/>
          </a:p>
        </p:txBody>
      </p:sp>
      <p:pic>
        <p:nvPicPr>
          <p:cNvPr id="16" name="Picture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71800" y="1981200"/>
            <a:ext cx="5619750" cy="349472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57200" y="1981200"/>
            <a:ext cx="2514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This allocation has come to be called </a:t>
            </a:r>
            <a:r>
              <a:rPr lang="en-US" dirty="0" err="1"/>
              <a:t>classful</a:t>
            </a:r>
            <a:r>
              <a:rPr lang="en-US" dirty="0"/>
              <a:t> addressing. It is no longer used, but references to it in the literature are still common. We will discuss the replacement of </a:t>
            </a:r>
            <a:r>
              <a:rPr lang="en-US" dirty="0" err="1"/>
              <a:t>classful</a:t>
            </a:r>
            <a:r>
              <a:rPr lang="en-US" dirty="0"/>
              <a:t> addressing shortly</a:t>
            </a:r>
          </a:p>
        </p:txBody>
      </p:sp>
      <p:sp>
        <p:nvSpPr>
          <p:cNvPr id="11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IP Addresses </a:t>
            </a:r>
            <a:endParaRPr lang="en-US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146454"/>
              </p:ext>
            </p:extLst>
          </p:nvPr>
        </p:nvGraphicFramePr>
        <p:xfrm>
          <a:off x="457200" y="5310188"/>
          <a:ext cx="8467725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VISIO" r:id="rId7" imgW="8866080" imgH="1022400" progId="Visio.Drawing.4">
                  <p:embed/>
                </p:oleObj>
              </mc:Choice>
              <mc:Fallback>
                <p:oleObj name="VISIO" r:id="rId7" imgW="8866080" imgH="1022400" progId="Visio.Drawing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10188"/>
                        <a:ext cx="8467725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676400" y="41910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3276600" y="4191000"/>
            <a:ext cx="495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165"/>
              </p:ext>
            </p:extLst>
          </p:nvPr>
        </p:nvGraphicFramePr>
        <p:xfrm>
          <a:off x="381000" y="1704975"/>
          <a:ext cx="8467725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VISIO" r:id="rId9" imgW="8866080" imgH="2765520" progId="Visio.Drawing.4">
                  <p:embed/>
                </p:oleObj>
              </mc:Choice>
              <mc:Fallback>
                <p:oleObj name="VISIO" r:id="rId9" imgW="8866080" imgH="2765520" progId="Visio.Drawing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04975"/>
                        <a:ext cx="8467725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IP Addresses</a:t>
            </a:r>
          </a:p>
        </p:txBody>
      </p:sp>
      <p:graphicFrame>
        <p:nvGraphicFramePr>
          <p:cNvPr id="332803" name="Object 3"/>
          <p:cNvGraphicFramePr>
            <a:graphicFrameLocks noChangeAspect="1"/>
          </p:cNvGraphicFramePr>
          <p:nvPr/>
        </p:nvGraphicFramePr>
        <p:xfrm>
          <a:off x="457200" y="5310188"/>
          <a:ext cx="8467725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VISIO" r:id="rId3" imgW="8866080" imgH="1022400" progId="Visio.Drawing.4">
                  <p:embed/>
                </p:oleObj>
              </mc:Choice>
              <mc:Fallback>
                <p:oleObj name="VISIO" r:id="rId3" imgW="8866080" imgH="1022400" progId="Visio.Drawing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10188"/>
                        <a:ext cx="8467725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04" name="Line 4"/>
          <p:cNvSpPr>
            <a:spLocks noChangeShapeType="1"/>
          </p:cNvSpPr>
          <p:nvPr/>
        </p:nvSpPr>
        <p:spPr bwMode="auto">
          <a:xfrm>
            <a:off x="1676400" y="41910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05" name="Line 5"/>
          <p:cNvSpPr>
            <a:spLocks noChangeShapeType="1"/>
          </p:cNvSpPr>
          <p:nvPr/>
        </p:nvSpPr>
        <p:spPr bwMode="auto">
          <a:xfrm flipH="1">
            <a:off x="3276600" y="4191000"/>
            <a:ext cx="495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2806" name="Object 6"/>
          <p:cNvGraphicFramePr>
            <a:graphicFrameLocks noChangeAspect="1"/>
          </p:cNvGraphicFramePr>
          <p:nvPr/>
        </p:nvGraphicFramePr>
        <p:xfrm>
          <a:off x="381000" y="1704975"/>
          <a:ext cx="8467725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VISIO" r:id="rId5" imgW="8866080" imgH="2765520" progId="Visio.Drawing.6">
                  <p:embed/>
                </p:oleObj>
              </mc:Choice>
              <mc:Fallback>
                <p:oleObj name="VISIO" r:id="rId5" imgW="8866080" imgH="27655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04975"/>
                        <a:ext cx="8467725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D:\Department ICT\Verschiedenes\giz is  logo\gizlogo-is-de-rgb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llege20090617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Z:\05 Marketing and PR\05-03 Logo, Corporate Identity\05-03_TVTC_Logo_20090609.bmp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network prefix identifies a network and the host number identifies a specific host (actually, interface on the network).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How do we know how long the network prefix is?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Before 1993: </a:t>
            </a:r>
            <a:r>
              <a:rPr lang="en-US" dirty="0"/>
              <a:t>The network prefix is implicitly defined (see</a:t>
            </a:r>
            <a:r>
              <a:rPr lang="en-US" b="1" dirty="0">
                <a:solidFill>
                  <a:srgbClr val="FF0000"/>
                </a:solidFill>
              </a:rPr>
              <a:t> class-based addressing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b="1" dirty="0"/>
              <a:t>or</a:t>
            </a:r>
          </a:p>
          <a:p>
            <a:pPr lvl="1"/>
            <a:r>
              <a:rPr lang="en-US" b="1" dirty="0"/>
              <a:t>After 1993: </a:t>
            </a:r>
            <a:r>
              <a:rPr lang="en-US" dirty="0"/>
              <a:t>The network prefix is indicated by a </a:t>
            </a:r>
            <a:r>
              <a:rPr lang="en-US" b="1" dirty="0" err="1">
                <a:solidFill>
                  <a:srgbClr val="FF0000"/>
                </a:solidFill>
              </a:rPr>
              <a:t>netmask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en-US" baseline="30000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/>
              <a:t>Network prefix and host number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Endereço IP: ID de rede e ID de hos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873" y="2514600"/>
            <a:ext cx="3761105" cy="12649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7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1254</Words>
  <Application>Microsoft Office PowerPoint</Application>
  <PresentationFormat>On-screen Show (4:3)</PresentationFormat>
  <Paragraphs>282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VISIO</vt:lpstr>
      <vt:lpstr>Visio</vt:lpstr>
      <vt:lpstr>Data Communications and Networks</vt:lpstr>
      <vt:lpstr>Agenda</vt:lpstr>
      <vt:lpstr>Objective</vt:lpstr>
      <vt:lpstr>Pre-assessment</vt:lpstr>
      <vt:lpstr>What is an IP Address? </vt:lpstr>
      <vt:lpstr>PowerPoint Presentation</vt:lpstr>
      <vt:lpstr>PowerPoint Presentation</vt:lpstr>
      <vt:lpstr>IP Addresses</vt:lpstr>
      <vt:lpstr>Network prefix and host number</vt:lpstr>
      <vt:lpstr>Dotted Decimal Notation</vt:lpstr>
      <vt:lpstr>Subnetting</vt:lpstr>
      <vt:lpstr>Address assignment with subnetting</vt:lpstr>
      <vt:lpstr>Basic Idea of Subnetting</vt:lpstr>
      <vt:lpstr>Subnetmask</vt:lpstr>
      <vt:lpstr>Advantages of Subnetting </vt:lpstr>
      <vt:lpstr>Example: Subnetmask</vt:lpstr>
      <vt:lpstr>The old way: Internet Address Classes</vt:lpstr>
      <vt:lpstr>The old way: Internet Address Classes</vt:lpstr>
      <vt:lpstr>CIDR - Classless Interdomain Routing</vt:lpstr>
      <vt:lpstr>CIDR - Classless Interdomain Routing</vt:lpstr>
      <vt:lpstr>CIDR Notation</vt:lpstr>
      <vt:lpstr>CIDR Notation</vt:lpstr>
      <vt:lpstr>CIDR and Routing</vt:lpstr>
      <vt:lpstr>Summary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Communications and Networks</dc:title>
  <dc:creator>internet</dc:creator>
  <cp:lastModifiedBy>rcunha</cp:lastModifiedBy>
  <cp:revision>43</cp:revision>
  <dcterms:created xsi:type="dcterms:W3CDTF">2011-02-13T18:48:44Z</dcterms:created>
  <dcterms:modified xsi:type="dcterms:W3CDTF">2011-03-07T02:15:56Z</dcterms:modified>
</cp:coreProperties>
</file>