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77" r:id="rId5"/>
    <p:sldId id="279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0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4" autoAdjust="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E1961-D35E-422F-B7C4-61C1FDAE885C}" type="datetimeFigureOut">
              <a:rPr lang="en-US" smtClean="0"/>
              <a:t>3/8/2011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DCFF0-F180-406B-B867-47C8CC30D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8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DCFF0-F180-406B-B867-47C8CC30DD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5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DCFF0-F180-406B-B867-47C8CC30DD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5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DCFF0-F180-406B-B867-47C8CC30DD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5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DCFF0-F180-406B-B867-47C8CC30DD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5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DCFF0-F180-406B-B867-47C8CC30DD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5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DCFF0-F180-406B-B867-47C8CC30DD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5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DCFF0-F180-406B-B867-47C8CC30DD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5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DCFF0-F180-406B-B867-47C8CC30DD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5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DCFF0-F180-406B-B867-47C8CC30DD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5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DCFF0-F180-406B-B867-47C8CC30DD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5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DCFF0-F180-406B-B867-47C8CC30DD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5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DCFF0-F180-406B-B867-47C8CC30DD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5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DCFF0-F180-406B-B867-47C8CC30DD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798B-56DD-4770-AB18-A6D5691B604F}" type="datetime1">
              <a:rPr lang="en-US" smtClean="0"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8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0283A-4DB2-4D47-ABBA-0A073FA8236C}" type="datetime1">
              <a:rPr lang="en-US" smtClean="0"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5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03B6-5C02-448A-B9F2-9903B0C8E29F}" type="datetime1">
              <a:rPr lang="en-US" smtClean="0"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0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1A53-3E81-4152-9609-6621CC28A38C}" type="datetime1">
              <a:rPr lang="en-US" smtClean="0"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6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E57D-EC23-4EC6-B196-A2CBDAE90AFF}" type="datetime1">
              <a:rPr lang="en-US" smtClean="0"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35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709F-4085-4E93-A891-80BA707BEE46}" type="datetime1">
              <a:rPr lang="en-US" smtClean="0"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02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7271-486E-4F59-A11F-F952C07C0DF5}" type="datetime1">
              <a:rPr lang="en-US" smtClean="0"/>
              <a:t>3/8/2011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3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5D9A-D7AE-4144-A98B-B58E21F62D95}" type="datetime1">
              <a:rPr lang="en-US" smtClean="0"/>
              <a:t>3/8/2011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2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83BB-70E8-4EF9-BE44-42E6A6BB4274}" type="datetime1">
              <a:rPr lang="en-US" smtClean="0"/>
              <a:t>3/8/2011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9C39-1143-4245-8E33-73C194CB5348}" type="datetime1">
              <a:rPr lang="en-US" smtClean="0"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9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470D-3ECD-4EA2-823C-0E961B87836E}" type="datetime1">
              <a:rPr lang="en-US" smtClean="0"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5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A05E6-203C-45E4-A3F3-7FCC52556307}" type="datetime1">
              <a:rPr lang="en-US" smtClean="0"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AD997-40A5-4905-B10E-124E596A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7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Communications and Networks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Chapter 9 – Distributed Systems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D:\Department ICT\Verschiedenes\giz is  logo\gizlogo-is-de-rgb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ollege2009061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Z:\05 Marketing and PR\05-03 Logo, Corporate Identity\05-03_TVTC_Logo_20090609.bmp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8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b="1" dirty="0" smtClean="0"/>
              <a:t>High Availability (HA)</a:t>
            </a:r>
            <a:endParaRPr lang="en-US" b="1" dirty="0"/>
          </a:p>
        </p:txBody>
      </p:sp>
      <p:pic>
        <p:nvPicPr>
          <p:cNvPr id="4" name="Picture 3" descr="D:\Department ICT\Verschiedenes\giz is  logo\gizlogo-is-de-rgb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llege2009061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945481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dirty="0" smtClean="0"/>
              <a:t>They are </a:t>
            </a:r>
            <a:r>
              <a:rPr lang="en-US" dirty="0"/>
              <a:t>implemented primarily for the purpose of improving the availability of services that the cluster provides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48046" y="2971800"/>
            <a:ext cx="38001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/>
              <a:t>They operate by having redundant nodes, which are then used to provide service when system components </a:t>
            </a:r>
            <a:r>
              <a:rPr lang="en-US" dirty="0" smtClean="0"/>
              <a:t>fail;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most common size for an HA cluster is two nodes, which is the minimum requirement to provide redundancy</a:t>
            </a:r>
            <a:endParaRPr lang="en-US" dirty="0" smtClean="0"/>
          </a:p>
        </p:txBody>
      </p:sp>
      <p:pic>
        <p:nvPicPr>
          <p:cNvPr id="18" name="Picture 17" descr="http://i.dell.com/images/global/topics/power/ps3q02-shetty7.gif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667000"/>
            <a:ext cx="3962400" cy="2969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43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b="1" dirty="0" smtClean="0"/>
              <a:t>Load Balancing</a:t>
            </a:r>
            <a:endParaRPr lang="en-US" b="1" dirty="0"/>
          </a:p>
        </p:txBody>
      </p:sp>
      <p:pic>
        <p:nvPicPr>
          <p:cNvPr id="4" name="Picture 3" descr="D:\Department ICT\Verschiedenes\giz is  logo\gizlogo-is-de-rgb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llege2009061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945481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dirty="0"/>
              <a:t>Load-balancing is when multiple computers are linked together to share computational workload or function as a single virtual computer.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48046" y="2971800"/>
            <a:ext cx="380015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/>
              <a:t>Logically, from the user side, they are multiple machines, but function as a single virtual </a:t>
            </a:r>
            <a:r>
              <a:rPr lang="en-US" dirty="0" smtClean="0"/>
              <a:t>machine;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Requests </a:t>
            </a:r>
            <a:r>
              <a:rPr lang="en-US" dirty="0"/>
              <a:t>initiated from the user are managed by, and distributed among, all the standalone computers to form a </a:t>
            </a:r>
            <a:r>
              <a:rPr lang="en-US" dirty="0" smtClean="0"/>
              <a:t>cluster;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results in balanced computational work among different machines, improving the performance of the cluster systems.</a:t>
            </a:r>
            <a:endParaRPr lang="en-US" dirty="0" smtClean="0"/>
          </a:p>
        </p:txBody>
      </p:sp>
      <p:pic>
        <p:nvPicPr>
          <p:cNvPr id="17" name="Picture 16" descr="Network Load Balanci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048000"/>
            <a:ext cx="3581400" cy="2559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066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b="1" dirty="0" smtClean="0"/>
              <a:t>Peer-to-Peer</a:t>
            </a:r>
            <a:endParaRPr lang="en-US" b="1" dirty="0"/>
          </a:p>
        </p:txBody>
      </p:sp>
      <p:pic>
        <p:nvPicPr>
          <p:cNvPr id="4" name="Picture 3" descr="D:\Department ICT\Verschiedenes\giz is  logo\gizlogo-is-de-rgb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llege2009061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945481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It is an architecture of distributed systems characterized by the decentralization of the network, where each node performs both functions of server and client.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48045" y="2971800"/>
            <a:ext cx="43840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/>
              <a:t>One of the goals of peer-to-peer is to allow sharing of data and resources on a large scale by eliminating any requirement for servers that are managed separately and its associated </a:t>
            </a:r>
            <a:r>
              <a:rPr lang="en-US" dirty="0" smtClean="0"/>
              <a:t>infrastructure;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Peer-to-peer </a:t>
            </a:r>
            <a:r>
              <a:rPr lang="en-US" dirty="0"/>
              <a:t>networks are designed to support distributed </a:t>
            </a:r>
            <a:r>
              <a:rPr lang="en-US" dirty="0" smtClean="0"/>
              <a:t>applications;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Systems </a:t>
            </a:r>
            <a:r>
              <a:rPr lang="en-US" dirty="0"/>
              <a:t>using the computational resources available on personal computers and workstations in increasing numbers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9" name="Picture 18" descr="http://t1.gstatic.com/images?q=tbn:ANd9GcSddk6N2_uXpUqLj3mkbtE9J7POCG9GdCGMfKevZ0sjBwAn7YH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637" y="3069847"/>
            <a:ext cx="3332163" cy="2943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359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pic>
        <p:nvPicPr>
          <p:cNvPr id="4" name="Picture 3" descr="D:\Department ICT\Verschiedenes\giz is  logo\gizlogo-is-de-rgb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llege2009061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5818" y="1905000"/>
            <a:ext cx="78123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Distributed systems are networked computers operating with same processors</a:t>
            </a:r>
            <a:r>
              <a:rPr lang="en-US" dirty="0" smtClean="0"/>
              <a:t>. No matter what you do, the basic idea of distributed systems is to share the process work with other.</a:t>
            </a:r>
          </a:p>
          <a:p>
            <a:pPr algn="just"/>
            <a:r>
              <a:rPr lang="en-US" dirty="0" smtClean="0"/>
              <a:t>In this class, we saw many ways of using distributed systems on the network 3-tier, peer-to-peer and clusters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98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pic>
        <p:nvPicPr>
          <p:cNvPr id="4" name="Picture 3" descr="D:\Department ICT\Verschiedenes\giz is  logo\gizlogo-is-de-rgb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llege2009061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Communications and Network</a:t>
            </a:r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6" name="Picture 2" descr="http://www.groveyouth.com/srhigh/wp-content/uploads/2011/01/questio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05000"/>
            <a:ext cx="2857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20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Objective;</a:t>
            </a:r>
          </a:p>
          <a:p>
            <a:r>
              <a:rPr lang="en-US" dirty="0" smtClean="0"/>
              <a:t>What is </a:t>
            </a:r>
            <a:r>
              <a:rPr lang="en-US" dirty="0" smtClean="0"/>
              <a:t>distributed systems?</a:t>
            </a:r>
            <a:endParaRPr lang="en-US" dirty="0" smtClean="0"/>
          </a:p>
          <a:p>
            <a:r>
              <a:rPr lang="en-US" dirty="0" smtClean="0"/>
              <a:t>Architecture;</a:t>
            </a:r>
            <a:endParaRPr lang="en-US" dirty="0" smtClean="0"/>
          </a:p>
          <a:p>
            <a:r>
              <a:rPr lang="en-US" dirty="0" smtClean="0"/>
              <a:t>Client-Server;</a:t>
            </a:r>
            <a:endParaRPr lang="en-US" dirty="0" smtClean="0"/>
          </a:p>
          <a:p>
            <a:r>
              <a:rPr lang="en-US" dirty="0" smtClean="0"/>
              <a:t>3-Tier Architecture;</a:t>
            </a:r>
            <a:endParaRPr lang="en-US" dirty="0" smtClean="0"/>
          </a:p>
          <a:p>
            <a:r>
              <a:rPr lang="en-US" dirty="0" smtClean="0"/>
              <a:t>Clusters;</a:t>
            </a:r>
            <a:endParaRPr lang="en-US" dirty="0" smtClean="0"/>
          </a:p>
          <a:p>
            <a:r>
              <a:rPr lang="en-US" dirty="0" smtClean="0"/>
              <a:t>Summary;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:\Department ICT\Verschiedenes\giz is  logo\gizlogo-is-de-rgb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llege2009061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36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2493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 smtClean="0"/>
              <a:t>By the end of this lesson, the student will understand how the IP addresses work and how to calculate a subnet address. </a:t>
            </a:r>
            <a:endParaRPr lang="en-US" b="1" dirty="0"/>
          </a:p>
          <a:p>
            <a:pPr algn="just"/>
            <a:endParaRPr lang="en-US" b="1" dirty="0"/>
          </a:p>
        </p:txBody>
      </p:sp>
      <p:pic>
        <p:nvPicPr>
          <p:cNvPr id="4" name="Picture 3" descr="D:\Department ICT\Verschiedenes\giz is  logo\gizlogo-is-de-rgb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llege2009061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7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/>
              <a:t>Pre-assessment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514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What do you know about?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/>
              <a:t>Distributed Systems;</a:t>
            </a:r>
            <a:endParaRPr lang="en-US" b="1" dirty="0" smtClean="0"/>
          </a:p>
          <a:p>
            <a:r>
              <a:rPr lang="en-US" b="1" dirty="0" smtClean="0"/>
              <a:t>Client-Server Architecture;</a:t>
            </a:r>
            <a:endParaRPr lang="en-US" b="1" dirty="0" smtClean="0"/>
          </a:p>
          <a:p>
            <a:r>
              <a:rPr lang="en-US" b="1" dirty="0" smtClean="0"/>
              <a:t>Peer-to-Peer.</a:t>
            </a:r>
            <a:endParaRPr lang="en-US" b="1" dirty="0"/>
          </a:p>
          <a:p>
            <a:endParaRPr lang="en-US" b="1" dirty="0"/>
          </a:p>
        </p:txBody>
      </p:sp>
      <p:pic>
        <p:nvPicPr>
          <p:cNvPr id="4" name="Picture 3" descr="D:\Department ICT\Verschiedenes\giz is  logo\gizlogo-is-de-rgb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llege2009061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6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b="1" dirty="0" smtClean="0"/>
              <a:t>Distributed Systems</a:t>
            </a:r>
            <a:endParaRPr lang="en-US" b="1" dirty="0"/>
          </a:p>
        </p:txBody>
      </p:sp>
      <p:pic>
        <p:nvPicPr>
          <p:cNvPr id="4" name="Picture 3" descr="D:\Department ICT\Verschiedenes\giz is  logo\gizlogo-is-de-rgb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llege2009061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5818" y="1905000"/>
            <a:ext cx="78123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A </a:t>
            </a:r>
            <a:r>
              <a:rPr lang="en-US" dirty="0"/>
              <a:t>collection of autonomous computers linked via a computer network and equipped with software that allows sharing of system resources: hardware, software and data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5" name="Picture 1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514600"/>
            <a:ext cx="2789555" cy="3784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2000" y="274320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/>
              <a:t>The distributed computing is to add the computational power of multiple computers interconnected by a computer </a:t>
            </a:r>
            <a:r>
              <a:rPr lang="en-US" dirty="0" smtClean="0"/>
              <a:t>network;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More </a:t>
            </a:r>
            <a:r>
              <a:rPr lang="en-US" dirty="0"/>
              <a:t>than one processor working together on the same computer, to process a given task collaboratively in a coherent and </a:t>
            </a:r>
            <a:r>
              <a:rPr lang="en-US" dirty="0" smtClean="0"/>
              <a:t>transparent;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only one single centralized computer was performing a </a:t>
            </a:r>
            <a:r>
              <a:rPr lang="en-US" dirty="0" smtClean="0"/>
              <a:t>task;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union of these different computers with the goal of sharing the execution of tasks is known as a distributed system. </a:t>
            </a:r>
          </a:p>
        </p:txBody>
      </p:sp>
    </p:spTree>
    <p:extLst>
      <p:ext uri="{BB962C8B-B14F-4D97-AF65-F5344CB8AC3E}">
        <p14:creationId xmlns:p14="http://schemas.microsoft.com/office/powerpoint/2010/main" val="342213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b="1" dirty="0" smtClean="0"/>
              <a:t>Architecture</a:t>
            </a:r>
            <a:endParaRPr lang="en-US" b="1" dirty="0"/>
          </a:p>
        </p:txBody>
      </p:sp>
      <p:pic>
        <p:nvPicPr>
          <p:cNvPr id="4" name="Picture 3" descr="D:\Department ICT\Verschiedenes\giz is  logo\gizlogo-is-de-rgb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llege2009061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945481"/>
            <a:ext cx="8001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b="1" dirty="0"/>
              <a:t>Client–server:</a:t>
            </a:r>
            <a:r>
              <a:rPr lang="en-US" dirty="0"/>
              <a:t> Smart client code contacts the server for data then formats and displays it to the user. Input at the client is committed back to the server when it represents a permanent change;</a:t>
            </a:r>
          </a:p>
          <a:p>
            <a:pPr lvl="0" algn="just"/>
            <a:r>
              <a:rPr lang="en-US" b="1" dirty="0"/>
              <a:t>3-tier architecture:</a:t>
            </a:r>
            <a:r>
              <a:rPr lang="en-US" dirty="0"/>
              <a:t> Three tier systems move the client intelligence to a middle tier so that stateless clients can be used. This simplifies application deployment. Most web applications are 3-Tier;</a:t>
            </a:r>
          </a:p>
          <a:p>
            <a:pPr lvl="0" algn="just"/>
            <a:r>
              <a:rPr lang="en-US" b="1" dirty="0"/>
              <a:t>Clustered:</a:t>
            </a:r>
            <a:r>
              <a:rPr lang="en-US" dirty="0"/>
              <a:t> refers typically to a cluster of machines that closely work together, running a shared process in parallel. The task is subdivided in parts that are made individually by each one and then put back together to make the final result;</a:t>
            </a:r>
          </a:p>
          <a:p>
            <a:pPr algn="just"/>
            <a:r>
              <a:rPr lang="en-US" b="1" dirty="0"/>
              <a:t>Peer-to-peer (P2P):</a:t>
            </a:r>
            <a:r>
              <a:rPr lang="en-US" dirty="0"/>
              <a:t> an architecture where there is no special machine or machines that provide a service or manage the network resources. Instead all responsibilities are uniformly divided among all machines, known as peers. Peers can serve both as clients and servers.</a:t>
            </a:r>
          </a:p>
        </p:txBody>
      </p:sp>
    </p:spTree>
    <p:extLst>
      <p:ext uri="{BB962C8B-B14F-4D97-AF65-F5344CB8AC3E}">
        <p14:creationId xmlns:p14="http://schemas.microsoft.com/office/powerpoint/2010/main" val="253295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b="1" dirty="0" smtClean="0"/>
              <a:t>Client-Server</a:t>
            </a:r>
            <a:endParaRPr lang="en-US" b="1" dirty="0"/>
          </a:p>
        </p:txBody>
      </p:sp>
      <p:pic>
        <p:nvPicPr>
          <p:cNvPr id="4" name="Picture 3" descr="D:\Department ICT\Verschiedenes\giz is  logo\gizlogo-is-de-rgb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llege20090617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945481"/>
            <a:ext cx="8001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en-US" dirty="0"/>
              <a:t>Client/Server is a computer model that separates client and server and usually connected via a computer </a:t>
            </a:r>
            <a:r>
              <a:rPr lang="en-US" dirty="0" smtClean="0"/>
              <a:t>network;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dirty="0" smtClean="0"/>
              <a:t>Each </a:t>
            </a:r>
            <a:r>
              <a:rPr lang="en-US" dirty="0"/>
              <a:t>instance of a client can send data requests to one of the servers online and expect a </a:t>
            </a:r>
            <a:r>
              <a:rPr lang="en-US" dirty="0" smtClean="0"/>
              <a:t>response;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dirty="0" smtClean="0"/>
              <a:t>Servers </a:t>
            </a:r>
            <a:r>
              <a:rPr lang="en-US" dirty="0"/>
              <a:t>can accept these requests, process them and return the result to the </a:t>
            </a:r>
            <a:r>
              <a:rPr lang="en-US" dirty="0" smtClean="0"/>
              <a:t>client;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dirty="0" smtClean="0"/>
              <a:t>Often </a:t>
            </a:r>
            <a:r>
              <a:rPr lang="en-US" dirty="0"/>
              <a:t>clients and servers communicate through a computer network with separate hardware, but the client and server can reside on the same system (standalone environment).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24381"/>
              </p:ext>
            </p:extLst>
          </p:nvPr>
        </p:nvGraphicFramePr>
        <p:xfrm>
          <a:off x="2971800" y="4648200"/>
          <a:ext cx="358140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7" imgW="7347029" imgH="3603017" progId="Visio.Drawing.11">
                  <p:embed/>
                </p:oleObj>
              </mc:Choice>
              <mc:Fallback>
                <p:oleObj r:id="rId7" imgW="7347029" imgH="3603017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648200"/>
                        <a:ext cx="3581400" cy="174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189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b="1" dirty="0" smtClean="0"/>
              <a:t>3-Tier Architecture</a:t>
            </a:r>
            <a:endParaRPr lang="en-US" b="1" dirty="0"/>
          </a:p>
        </p:txBody>
      </p:sp>
      <p:pic>
        <p:nvPicPr>
          <p:cNvPr id="4" name="Picture 3" descr="D:\Department ICT\Verschiedenes\giz is  logo\gizlogo-is-de-rgb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llege2009061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945481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dirty="0"/>
              <a:t>Three-tier model, derived from template 'n' layers, receive this designation when a client-server system is developed by removing the layer of business from the client side. 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 descr="http://upload.wikimedia.org/wikipedia/commons/thumb/5/51/Overview_of_a_three-tier_application_vectorVersion.svg/350px-Overview_of_a_three-tier_application_vectorVersion.svg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046" y="2868809"/>
            <a:ext cx="3250278" cy="3074789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848046" y="297180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b="1" dirty="0"/>
              <a:t>Presentation tier (</a:t>
            </a:r>
            <a:r>
              <a:rPr lang="en-US" b="1" dirty="0" smtClean="0"/>
              <a:t>layer)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is the topmost level of the application. </a:t>
            </a: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1" dirty="0"/>
              <a:t>Application tier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US" dirty="0"/>
              <a:t>The logic tier is pulled out from the presentation tier and, as its own layer, it controls an application’s functionality by performing detailed </a:t>
            </a:r>
            <a:r>
              <a:rPr lang="en-US" dirty="0" smtClean="0"/>
              <a:t>processing</a:t>
            </a:r>
            <a:r>
              <a:rPr lang="en-US" b="1" dirty="0" smtClean="0"/>
              <a:t>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1" dirty="0"/>
              <a:t>Data </a:t>
            </a:r>
            <a:r>
              <a:rPr lang="en-US" b="1" dirty="0" smtClean="0"/>
              <a:t>tier</a:t>
            </a:r>
            <a:endParaRPr lang="en-US" dirty="0"/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US" dirty="0"/>
              <a:t>This tier consists of database servers.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913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5078" y="169981"/>
            <a:ext cx="6321722" cy="5920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b="1" dirty="0" smtClean="0"/>
              <a:t>Clusters</a:t>
            </a:r>
            <a:endParaRPr lang="en-US" b="1" dirty="0"/>
          </a:p>
        </p:txBody>
      </p:sp>
      <p:pic>
        <p:nvPicPr>
          <p:cNvPr id="4" name="Picture 3" descr="D:\Department ICT\Verschiedenes\giz is  logo\gizlogo-is-de-rgb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9497"/>
            <a:ext cx="2186643" cy="6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llege2009061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208" y="152437"/>
            <a:ext cx="1584325" cy="51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Z:\05 Marketing and PR\05-03 Logo, Corporate Identity\05-03_TVTC_Logo_20090609.bmp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72313" y="169346"/>
            <a:ext cx="859790" cy="5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/>
        </p:nvSpPr>
        <p:spPr>
          <a:xfrm>
            <a:off x="381000" y="64770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ICT-BVF8.1- Data Communications and Network                                                                                                               Trainer: Dr. Abbes 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Sebihi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945481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dirty="0"/>
              <a:t>A computer cluster is a group of linked computers, working together closely thus in many respects forming a single computer.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48046" y="2971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b="1" dirty="0"/>
              <a:t>High-availability (HA) </a:t>
            </a:r>
            <a:r>
              <a:rPr lang="en-US" b="1" dirty="0" smtClean="0"/>
              <a:t>clusters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1" dirty="0" smtClean="0"/>
              <a:t>Load Balancing</a:t>
            </a:r>
            <a:endParaRPr lang="en-US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1" dirty="0" smtClean="0"/>
              <a:t>Computer Clusters</a:t>
            </a:r>
            <a:endParaRPr lang="en-US" dirty="0" smtClean="0"/>
          </a:p>
        </p:txBody>
      </p:sp>
      <p:pic>
        <p:nvPicPr>
          <p:cNvPr id="17" name="Picture 1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533" y="3124200"/>
            <a:ext cx="4143632" cy="2709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517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973</Words>
  <Application>Microsoft Office PowerPoint</Application>
  <PresentationFormat>On-screen Show (4:3)</PresentationFormat>
  <Paragraphs>97</Paragraphs>
  <Slides>14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Visio.Drawing.11</vt:lpstr>
      <vt:lpstr>Data Communications and Networks</vt:lpstr>
      <vt:lpstr>Agenda</vt:lpstr>
      <vt:lpstr>Objective</vt:lpstr>
      <vt:lpstr>Pre-assessment</vt:lpstr>
      <vt:lpstr>Distributed Systems</vt:lpstr>
      <vt:lpstr>Architecture</vt:lpstr>
      <vt:lpstr>Client-Server</vt:lpstr>
      <vt:lpstr>3-Tier Architecture</vt:lpstr>
      <vt:lpstr>Clusters</vt:lpstr>
      <vt:lpstr>High Availability (HA)</vt:lpstr>
      <vt:lpstr>Load Balancing</vt:lpstr>
      <vt:lpstr>Peer-to-Peer</vt:lpstr>
      <vt:lpstr>Summary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Communications and Networks</dc:title>
  <dc:creator>internet</dc:creator>
  <cp:lastModifiedBy>rcunha</cp:lastModifiedBy>
  <cp:revision>56</cp:revision>
  <dcterms:created xsi:type="dcterms:W3CDTF">2011-02-13T18:48:44Z</dcterms:created>
  <dcterms:modified xsi:type="dcterms:W3CDTF">2011-03-09T03:15:11Z</dcterms:modified>
</cp:coreProperties>
</file>